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Ex1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2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65" r:id="rId5"/>
    <p:sldId id="310" r:id="rId6"/>
    <p:sldId id="312" r:id="rId7"/>
    <p:sldId id="359" r:id="rId8"/>
    <p:sldId id="360" r:id="rId9"/>
    <p:sldId id="330" r:id="rId10"/>
    <p:sldId id="333" r:id="rId11"/>
    <p:sldId id="332" r:id="rId12"/>
    <p:sldId id="362" r:id="rId13"/>
    <p:sldId id="361" r:id="rId14"/>
    <p:sldId id="314" r:id="rId15"/>
    <p:sldId id="335" r:id="rId16"/>
    <p:sldId id="378" r:id="rId17"/>
    <p:sldId id="336" r:id="rId18"/>
    <p:sldId id="324" r:id="rId19"/>
    <p:sldId id="345" r:id="rId20"/>
    <p:sldId id="344" r:id="rId21"/>
    <p:sldId id="365" r:id="rId22"/>
    <p:sldId id="366" r:id="rId23"/>
    <p:sldId id="325" r:id="rId24"/>
    <p:sldId id="346" r:id="rId25"/>
    <p:sldId id="347" r:id="rId26"/>
    <p:sldId id="368" r:id="rId27"/>
    <p:sldId id="369" r:id="rId28"/>
    <p:sldId id="326" r:id="rId29"/>
    <p:sldId id="348" r:id="rId30"/>
    <p:sldId id="349" r:id="rId31"/>
    <p:sldId id="370" r:id="rId32"/>
    <p:sldId id="371" r:id="rId33"/>
    <p:sldId id="327" r:id="rId34"/>
    <p:sldId id="350" r:id="rId35"/>
    <p:sldId id="351" r:id="rId36"/>
    <p:sldId id="372" r:id="rId37"/>
    <p:sldId id="373" r:id="rId38"/>
    <p:sldId id="357" r:id="rId39"/>
    <p:sldId id="337" r:id="rId40"/>
    <p:sldId id="338" r:id="rId41"/>
    <p:sldId id="379" r:id="rId42"/>
    <p:sldId id="339" r:id="rId43"/>
    <p:sldId id="328" r:id="rId44"/>
    <p:sldId id="329" r:id="rId45"/>
    <p:sldId id="352" r:id="rId46"/>
    <p:sldId id="353" r:id="rId47"/>
    <p:sldId id="374" r:id="rId48"/>
    <p:sldId id="375" r:id="rId49"/>
    <p:sldId id="341" r:id="rId50"/>
    <p:sldId id="342" r:id="rId51"/>
    <p:sldId id="354" r:id="rId52"/>
    <p:sldId id="355" r:id="rId53"/>
    <p:sldId id="376" r:id="rId54"/>
    <p:sldId id="377" r:id="rId55"/>
    <p:sldId id="358" r:id="rId56"/>
    <p:sldId id="367" r:id="rId57"/>
    <p:sldId id="320" r:id="rId58"/>
  </p:sldIdLst>
  <p:sldSz cx="12188825" cy="6858000"/>
  <p:notesSz cx="6858000" cy="9144000"/>
  <p:custDataLst>
    <p:tags r:id="rId61"/>
  </p:custData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0B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8" autoAdjust="0"/>
    <p:restoredTop sz="94629" autoAdjust="0"/>
  </p:normalViewPr>
  <p:slideViewPr>
    <p:cSldViewPr showGuides="1">
      <p:cViewPr varScale="1">
        <p:scale>
          <a:sx n="210" d="100"/>
          <a:sy n="210" d="100"/>
        </p:scale>
        <p:origin x="1448" y="1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tags" Target="tags/tag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Foglio_di_lavoro_di_Microsoft_Excel28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Foglio_di_lavoro_di_Microsoft_Excel2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75</c:v>
                </c:pt>
                <c:pt idx="1">
                  <c:v>72</c:v>
                </c:pt>
                <c:pt idx="2">
                  <c:v>69</c:v>
                </c:pt>
                <c:pt idx="3">
                  <c:v>72</c:v>
                </c:pt>
                <c:pt idx="4">
                  <c:v>71</c:v>
                </c:pt>
                <c:pt idx="5">
                  <c:v>69</c:v>
                </c:pt>
                <c:pt idx="6">
                  <c:v>72</c:v>
                </c:pt>
                <c:pt idx="7">
                  <c:v>75</c:v>
                </c:pt>
                <c:pt idx="8">
                  <c:v>77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71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76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70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75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71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76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73</c:v>
                </c:pt>
                <c:pt idx="1">
                  <c:v>68</c:v>
                </c:pt>
                <c:pt idx="2">
                  <c:v>69</c:v>
                </c:pt>
                <c:pt idx="3">
                  <c:v>69</c:v>
                </c:pt>
                <c:pt idx="4">
                  <c:v>71</c:v>
                </c:pt>
                <c:pt idx="5">
                  <c:v>65</c:v>
                </c:pt>
                <c:pt idx="6">
                  <c:v>72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72</c:v>
                </c:pt>
                <c:pt idx="1">
                  <c:v>69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66</c:v>
                </c:pt>
                <c:pt idx="6">
                  <c:v>71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72</c:v>
                </c:pt>
                <c:pt idx="1">
                  <c:v>68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65</c:v>
                </c:pt>
                <c:pt idx="6">
                  <c:v>71</c:v>
                </c:pt>
                <c:pt idx="7">
                  <c:v>72</c:v>
                </c:pt>
                <c:pt idx="8">
                  <c:v>72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72</c:v>
                </c:pt>
                <c:pt idx="1">
                  <c:v>69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66</c:v>
                </c:pt>
                <c:pt idx="6">
                  <c:v>71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79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78</c:v>
                </c:pt>
                <c:pt idx="6">
                  <c:v>79</c:v>
                </c:pt>
                <c:pt idx="7">
                  <c:v>79</c:v>
                </c:pt>
                <c:pt idx="8">
                  <c:v>79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80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80</c:v>
                </c:pt>
                <c:pt idx="7">
                  <c:v>79</c:v>
                </c:pt>
                <c:pt idx="8">
                  <c:v>80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79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79</c:v>
                </c:pt>
                <c:pt idx="7">
                  <c:v>79</c:v>
                </c:pt>
                <c:pt idx="8">
                  <c:v>79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80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80</c:v>
                </c:pt>
                <c:pt idx="7">
                  <c:v>79</c:v>
                </c:pt>
                <c:pt idx="8">
                  <c:v>80</c:v>
                </c:pt>
                <c:pt idx="9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79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78</c:v>
                </c:pt>
                <c:pt idx="6">
                  <c:v>79</c:v>
                </c:pt>
                <c:pt idx="7">
                  <c:v>79</c:v>
                </c:pt>
                <c:pt idx="8">
                  <c:v>79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80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80</c:v>
                </c:pt>
                <c:pt idx="7">
                  <c:v>79</c:v>
                </c:pt>
                <c:pt idx="8">
                  <c:v>80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79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79</c:v>
                </c:pt>
                <c:pt idx="7">
                  <c:v>79</c:v>
                </c:pt>
                <c:pt idx="8">
                  <c:v>79</c:v>
                </c:pt>
                <c:pt idx="9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80</c:v>
                </c:pt>
                <c:pt idx="1">
                  <c:v>80</c:v>
                </c:pt>
                <c:pt idx="2">
                  <c:v>79</c:v>
                </c:pt>
                <c:pt idx="3">
                  <c:v>80</c:v>
                </c:pt>
                <c:pt idx="4">
                  <c:v>80</c:v>
                </c:pt>
                <c:pt idx="5">
                  <c:v>79</c:v>
                </c:pt>
                <c:pt idx="6">
                  <c:v>80</c:v>
                </c:pt>
                <c:pt idx="7">
                  <c:v>79</c:v>
                </c:pt>
                <c:pt idx="8">
                  <c:v>80</c:v>
                </c:pt>
                <c:pt idx="9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74</c:v>
                </c:pt>
                <c:pt idx="1">
                  <c:v>67</c:v>
                </c:pt>
                <c:pt idx="2">
                  <c:v>69</c:v>
                </c:pt>
                <c:pt idx="3">
                  <c:v>71</c:v>
                </c:pt>
                <c:pt idx="4">
                  <c:v>69</c:v>
                </c:pt>
                <c:pt idx="5">
                  <c:v>67</c:v>
                </c:pt>
                <c:pt idx="6">
                  <c:v>73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74</c:v>
                </c:pt>
                <c:pt idx="1">
                  <c:v>68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71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74</c:v>
                </c:pt>
                <c:pt idx="1">
                  <c:v>67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72</c:v>
                </c:pt>
                <c:pt idx="7">
                  <c:v>72</c:v>
                </c:pt>
                <c:pt idx="8">
                  <c:v>74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74</c:v>
                </c:pt>
                <c:pt idx="1">
                  <c:v>68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71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74</c:v>
                </c:pt>
                <c:pt idx="1">
                  <c:v>67</c:v>
                </c:pt>
                <c:pt idx="2">
                  <c:v>69</c:v>
                </c:pt>
                <c:pt idx="3">
                  <c:v>71</c:v>
                </c:pt>
                <c:pt idx="4">
                  <c:v>69</c:v>
                </c:pt>
                <c:pt idx="5">
                  <c:v>67</c:v>
                </c:pt>
                <c:pt idx="6">
                  <c:v>73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74</c:v>
                </c:pt>
                <c:pt idx="1">
                  <c:v>68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71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74</c:v>
                </c:pt>
                <c:pt idx="1">
                  <c:v>67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72</c:v>
                </c:pt>
                <c:pt idx="7">
                  <c:v>72</c:v>
                </c:pt>
                <c:pt idx="8">
                  <c:v>74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74</c:v>
                </c:pt>
                <c:pt idx="1">
                  <c:v>68</c:v>
                </c:pt>
                <c:pt idx="2">
                  <c:v>68</c:v>
                </c:pt>
                <c:pt idx="3">
                  <c:v>70</c:v>
                </c:pt>
                <c:pt idx="4">
                  <c:v>68</c:v>
                </c:pt>
                <c:pt idx="5">
                  <c:v>67</c:v>
                </c:pt>
                <c:pt idx="6">
                  <c:v>71</c:v>
                </c:pt>
                <c:pt idx="7">
                  <c:v>73</c:v>
                </c:pt>
                <c:pt idx="8">
                  <c:v>75</c:v>
                </c:pt>
                <c:pt idx="9">
                  <c:v>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Accuracy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70.33</c:v>
                </c:pt>
                <c:pt idx="1">
                  <c:v>71.319999999999993</c:v>
                </c:pt>
                <c:pt idx="2">
                  <c:v>71.67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AE-3E45-980A-35A22F5AC853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Foglio1!$C$2:$C$4</c:f>
              <c:numCache>
                <c:formatCode>General</c:formatCode>
                <c:ptCount val="3"/>
                <c:pt idx="0">
                  <c:v>70.83</c:v>
                </c:pt>
                <c:pt idx="1">
                  <c:v>71.19</c:v>
                </c:pt>
                <c:pt idx="2">
                  <c:v>71.44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AE-3E45-980A-35A22F5AC853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Foglio1!$D$2:$D$4</c:f>
              <c:numCache>
                <c:formatCode>General</c:formatCode>
                <c:ptCount val="3"/>
                <c:pt idx="0">
                  <c:v>67.209999999999994</c:v>
                </c:pt>
                <c:pt idx="1">
                  <c:v>69.53</c:v>
                </c:pt>
                <c:pt idx="2">
                  <c:v>70.2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5AE-3E45-980A-35A22F5AC853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Foglio1!$E$2:$E$4</c:f>
              <c:numCache>
                <c:formatCode>General</c:formatCode>
                <c:ptCount val="3"/>
                <c:pt idx="0">
                  <c:v>68.290000000000006</c:v>
                </c:pt>
                <c:pt idx="1">
                  <c:v>69.86</c:v>
                </c:pt>
                <c:pt idx="2">
                  <c:v>70.53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5AE-3E45-980A-35A22F5AC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8951839"/>
        <c:axId val="738953487"/>
      </c:barChart>
      <c:catAx>
        <c:axId val="7389518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Number</a:t>
                </a:r>
                <a:r>
                  <a:rPr lang="it-IT" baseline="0" dirty="0"/>
                  <a:t> of </a:t>
                </a:r>
                <a:r>
                  <a:rPr lang="it-IT" baseline="0" dirty="0" err="1"/>
                  <a:t>Features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3487"/>
        <c:crosses val="autoZero"/>
        <c:auto val="1"/>
        <c:lblAlgn val="ctr"/>
        <c:lblOffset val="100"/>
        <c:noMultiLvlLbl val="0"/>
      </c:catAx>
      <c:valAx>
        <c:axId val="73895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 err="1"/>
              <a:t>Recall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70.33</c:v>
                </c:pt>
                <c:pt idx="1">
                  <c:v>71.319999999999993</c:v>
                </c:pt>
                <c:pt idx="2">
                  <c:v>71.67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CC-724D-A959-B5C2B893BF4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Foglio1!$C$2:$C$4</c:f>
              <c:numCache>
                <c:formatCode>General</c:formatCode>
                <c:ptCount val="3"/>
                <c:pt idx="0">
                  <c:v>70.83</c:v>
                </c:pt>
                <c:pt idx="1">
                  <c:v>71.19</c:v>
                </c:pt>
                <c:pt idx="2">
                  <c:v>71.44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CC-724D-A959-B5C2B893BF4C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Foglio1!$D$2:$D$4</c:f>
              <c:numCache>
                <c:formatCode>General</c:formatCode>
                <c:ptCount val="3"/>
                <c:pt idx="0">
                  <c:v>67.209999999999994</c:v>
                </c:pt>
                <c:pt idx="1">
                  <c:v>69.53</c:v>
                </c:pt>
                <c:pt idx="2">
                  <c:v>70.2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CC-724D-A959-B5C2B893BF4C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Foglio1!$E$2:$E$4</c:f>
              <c:numCache>
                <c:formatCode>General</c:formatCode>
                <c:ptCount val="3"/>
                <c:pt idx="0">
                  <c:v>68.290000000000006</c:v>
                </c:pt>
                <c:pt idx="1">
                  <c:v>69.86</c:v>
                </c:pt>
                <c:pt idx="2">
                  <c:v>70.53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CC-724D-A959-B5C2B893B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8951839"/>
        <c:axId val="738953487"/>
      </c:barChart>
      <c:catAx>
        <c:axId val="7389518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Number</a:t>
                </a:r>
                <a:r>
                  <a:rPr lang="it-IT" baseline="0" dirty="0"/>
                  <a:t> of </a:t>
                </a:r>
                <a:r>
                  <a:rPr lang="it-IT" baseline="0" dirty="0" err="1"/>
                  <a:t>Features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3487"/>
        <c:crosses val="autoZero"/>
        <c:auto val="1"/>
        <c:lblAlgn val="ctr"/>
        <c:lblOffset val="100"/>
        <c:noMultiLvlLbl val="0"/>
      </c:catAx>
      <c:valAx>
        <c:axId val="73895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Precision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70.98</c:v>
                </c:pt>
                <c:pt idx="1">
                  <c:v>71.989999999999995</c:v>
                </c:pt>
                <c:pt idx="2">
                  <c:v>72.42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4E-2044-9328-45B0F1C931A4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Foglio1!$C$2:$C$4</c:f>
              <c:numCache>
                <c:formatCode>General</c:formatCode>
                <c:ptCount val="3"/>
                <c:pt idx="0">
                  <c:v>70.98</c:v>
                </c:pt>
                <c:pt idx="1">
                  <c:v>71.34</c:v>
                </c:pt>
                <c:pt idx="2">
                  <c:v>71.5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74E-2044-9328-45B0F1C931A4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Foglio1!$D$2:$D$4</c:f>
              <c:numCache>
                <c:formatCode>General</c:formatCode>
                <c:ptCount val="3"/>
                <c:pt idx="0">
                  <c:v>67.41</c:v>
                </c:pt>
                <c:pt idx="1">
                  <c:v>69.849999999999994</c:v>
                </c:pt>
                <c:pt idx="2">
                  <c:v>70.400000000000006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74E-2044-9328-45B0F1C931A4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Foglio1!$E$2:$E$4</c:f>
              <c:numCache>
                <c:formatCode>General</c:formatCode>
                <c:ptCount val="3"/>
                <c:pt idx="0">
                  <c:v>68.83</c:v>
                </c:pt>
                <c:pt idx="1">
                  <c:v>70.5</c:v>
                </c:pt>
                <c:pt idx="2">
                  <c:v>70.989999999999995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4E-2044-9328-45B0F1C931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8951839"/>
        <c:axId val="738953487"/>
      </c:barChart>
      <c:catAx>
        <c:axId val="7389518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Number</a:t>
                </a:r>
                <a:r>
                  <a:rPr lang="it-IT" baseline="0" dirty="0"/>
                  <a:t> of </a:t>
                </a:r>
                <a:r>
                  <a:rPr lang="it-IT" baseline="0" dirty="0" err="1"/>
                  <a:t>Features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3487"/>
        <c:crosses val="autoZero"/>
        <c:auto val="1"/>
        <c:lblAlgn val="ctr"/>
        <c:lblOffset val="100"/>
        <c:noMultiLvlLbl val="0"/>
      </c:catAx>
      <c:valAx>
        <c:axId val="73895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75</c:v>
                </c:pt>
                <c:pt idx="1">
                  <c:v>72</c:v>
                </c:pt>
                <c:pt idx="2">
                  <c:v>69</c:v>
                </c:pt>
                <c:pt idx="3">
                  <c:v>72</c:v>
                </c:pt>
                <c:pt idx="4">
                  <c:v>71</c:v>
                </c:pt>
                <c:pt idx="5">
                  <c:v>69</c:v>
                </c:pt>
                <c:pt idx="6">
                  <c:v>72</c:v>
                </c:pt>
                <c:pt idx="7">
                  <c:v>75</c:v>
                </c:pt>
                <c:pt idx="8">
                  <c:v>77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71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76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70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75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68</c:v>
                </c:pt>
                <c:pt idx="3">
                  <c:v>71</c:v>
                </c:pt>
                <c:pt idx="4">
                  <c:v>71</c:v>
                </c:pt>
                <c:pt idx="5">
                  <c:v>68</c:v>
                </c:pt>
                <c:pt idx="6">
                  <c:v>71</c:v>
                </c:pt>
                <c:pt idx="7">
                  <c:v>74</c:v>
                </c:pt>
                <c:pt idx="8">
                  <c:v>76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F1- </a:t>
            </a:r>
            <a:r>
              <a:rPr lang="it-IT" dirty="0" err="1"/>
              <a:t>Measure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Foglio1!$B$2:$B$4</c:f>
              <c:numCache>
                <c:formatCode>General</c:formatCode>
                <c:ptCount val="3"/>
                <c:pt idx="0">
                  <c:v>70.12</c:v>
                </c:pt>
                <c:pt idx="1">
                  <c:v>71.13</c:v>
                </c:pt>
                <c:pt idx="2">
                  <c:v>71.5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36-7D42-87F7-11627943339C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CNB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Foglio1!$C$2:$C$4</c:f>
              <c:numCache>
                <c:formatCode>General</c:formatCode>
                <c:ptCount val="3"/>
                <c:pt idx="0">
                  <c:v>69.349999999999994</c:v>
                </c:pt>
                <c:pt idx="1">
                  <c:v>69.83</c:v>
                </c:pt>
                <c:pt idx="2">
                  <c:v>70.099999999999994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36-7D42-87F7-11627943339C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PAC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Foglio1!$D$2:$D$4</c:f>
              <c:numCache>
                <c:formatCode>General</c:formatCode>
                <c:ptCount val="3"/>
                <c:pt idx="0">
                  <c:v>66.959999999999994</c:v>
                </c:pt>
                <c:pt idx="1">
                  <c:v>69.25</c:v>
                </c:pt>
                <c:pt idx="2">
                  <c:v>69.89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36-7D42-87F7-11627943339C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MLP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Foglio1!$A$2:$A$4</c:f>
              <c:numCache>
                <c:formatCode>General</c:formatCode>
                <c:ptCount val="3"/>
                <c:pt idx="0">
                  <c:v>3000</c:v>
                </c:pt>
                <c:pt idx="1">
                  <c:v>5000</c:v>
                </c:pt>
                <c:pt idx="2">
                  <c:v>7000</c:v>
                </c:pt>
              </c:numCache>
            </c:numRef>
          </c:cat>
          <c:val>
            <c:numRef>
              <c:f>Foglio1!$E$2:$E$4</c:f>
              <c:numCache>
                <c:formatCode>General</c:formatCode>
                <c:ptCount val="3"/>
                <c:pt idx="0">
                  <c:v>68.069999999999993</c:v>
                </c:pt>
                <c:pt idx="1">
                  <c:v>69.66</c:v>
                </c:pt>
                <c:pt idx="2">
                  <c:v>70.14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836-7D42-87F7-116279433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38951839"/>
        <c:axId val="738953487"/>
      </c:barChart>
      <c:catAx>
        <c:axId val="7389518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Number</a:t>
                </a:r>
                <a:r>
                  <a:rPr lang="it-IT" baseline="0" dirty="0"/>
                  <a:t> of </a:t>
                </a:r>
                <a:r>
                  <a:rPr lang="it-IT" baseline="0" dirty="0" err="1"/>
                  <a:t>Features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3487"/>
        <c:crosses val="autoZero"/>
        <c:auto val="1"/>
        <c:lblAlgn val="ctr"/>
        <c:lblOffset val="100"/>
        <c:noMultiLvlLbl val="0"/>
      </c:catAx>
      <c:valAx>
        <c:axId val="73895348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38951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60</c:v>
                </c:pt>
                <c:pt idx="1">
                  <c:v>58</c:v>
                </c:pt>
                <c:pt idx="2">
                  <c:v>60</c:v>
                </c:pt>
                <c:pt idx="3">
                  <c:v>66</c:v>
                </c:pt>
                <c:pt idx="4">
                  <c:v>63</c:v>
                </c:pt>
                <c:pt idx="5">
                  <c:v>56</c:v>
                </c:pt>
                <c:pt idx="6">
                  <c:v>62</c:v>
                </c:pt>
                <c:pt idx="7">
                  <c:v>60</c:v>
                </c:pt>
                <c:pt idx="8">
                  <c:v>60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59</c:v>
                </c:pt>
                <c:pt idx="1">
                  <c:v>59</c:v>
                </c:pt>
                <c:pt idx="2">
                  <c:v>62</c:v>
                </c:pt>
                <c:pt idx="3">
                  <c:v>67</c:v>
                </c:pt>
                <c:pt idx="4">
                  <c:v>63</c:v>
                </c:pt>
                <c:pt idx="5">
                  <c:v>59</c:v>
                </c:pt>
                <c:pt idx="6">
                  <c:v>64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58</c:v>
                </c:pt>
                <c:pt idx="1">
                  <c:v>57</c:v>
                </c:pt>
                <c:pt idx="2">
                  <c:v>60</c:v>
                </c:pt>
                <c:pt idx="3">
                  <c:v>65</c:v>
                </c:pt>
                <c:pt idx="4">
                  <c:v>61</c:v>
                </c:pt>
                <c:pt idx="5">
                  <c:v>57</c:v>
                </c:pt>
                <c:pt idx="6">
                  <c:v>62</c:v>
                </c:pt>
                <c:pt idx="7">
                  <c:v>60</c:v>
                </c:pt>
                <c:pt idx="8">
                  <c:v>60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59</c:v>
                </c:pt>
                <c:pt idx="1">
                  <c:v>59</c:v>
                </c:pt>
                <c:pt idx="2">
                  <c:v>62</c:v>
                </c:pt>
                <c:pt idx="3">
                  <c:v>67</c:v>
                </c:pt>
                <c:pt idx="4">
                  <c:v>63</c:v>
                </c:pt>
                <c:pt idx="5">
                  <c:v>59</c:v>
                </c:pt>
                <c:pt idx="6">
                  <c:v>64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60</c:v>
                </c:pt>
                <c:pt idx="1">
                  <c:v>58</c:v>
                </c:pt>
                <c:pt idx="2">
                  <c:v>60</c:v>
                </c:pt>
                <c:pt idx="3">
                  <c:v>66</c:v>
                </c:pt>
                <c:pt idx="4">
                  <c:v>63</c:v>
                </c:pt>
                <c:pt idx="5">
                  <c:v>56</c:v>
                </c:pt>
                <c:pt idx="6">
                  <c:v>62</c:v>
                </c:pt>
                <c:pt idx="7">
                  <c:v>60</c:v>
                </c:pt>
                <c:pt idx="8">
                  <c:v>60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59</c:v>
                </c:pt>
                <c:pt idx="1">
                  <c:v>59</c:v>
                </c:pt>
                <c:pt idx="2">
                  <c:v>62</c:v>
                </c:pt>
                <c:pt idx="3">
                  <c:v>67</c:v>
                </c:pt>
                <c:pt idx="4">
                  <c:v>63</c:v>
                </c:pt>
                <c:pt idx="5">
                  <c:v>59</c:v>
                </c:pt>
                <c:pt idx="6">
                  <c:v>64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58</c:v>
                </c:pt>
                <c:pt idx="1">
                  <c:v>57</c:v>
                </c:pt>
                <c:pt idx="2">
                  <c:v>60</c:v>
                </c:pt>
                <c:pt idx="3">
                  <c:v>65</c:v>
                </c:pt>
                <c:pt idx="4">
                  <c:v>61</c:v>
                </c:pt>
                <c:pt idx="5">
                  <c:v>57</c:v>
                </c:pt>
                <c:pt idx="6">
                  <c:v>62</c:v>
                </c:pt>
                <c:pt idx="7">
                  <c:v>60</c:v>
                </c:pt>
                <c:pt idx="8">
                  <c:v>60</c:v>
                </c:pt>
                <c:pt idx="9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59</c:v>
                </c:pt>
                <c:pt idx="1">
                  <c:v>59</c:v>
                </c:pt>
                <c:pt idx="2">
                  <c:v>62</c:v>
                </c:pt>
                <c:pt idx="3">
                  <c:v>67</c:v>
                </c:pt>
                <c:pt idx="4">
                  <c:v>63</c:v>
                </c:pt>
                <c:pt idx="5">
                  <c:v>59</c:v>
                </c:pt>
                <c:pt idx="6">
                  <c:v>64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66</c:v>
                </c:pt>
                <c:pt idx="1">
                  <c:v>68</c:v>
                </c:pt>
                <c:pt idx="2">
                  <c:v>71</c:v>
                </c:pt>
                <c:pt idx="3">
                  <c:v>70</c:v>
                </c:pt>
                <c:pt idx="4">
                  <c:v>70</c:v>
                </c:pt>
                <c:pt idx="5">
                  <c:v>71</c:v>
                </c:pt>
                <c:pt idx="6">
                  <c:v>71</c:v>
                </c:pt>
                <c:pt idx="7">
                  <c:v>70</c:v>
                </c:pt>
                <c:pt idx="8">
                  <c:v>73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68</c:v>
                </c:pt>
                <c:pt idx="1">
                  <c:v>69</c:v>
                </c:pt>
                <c:pt idx="2">
                  <c:v>72</c:v>
                </c:pt>
                <c:pt idx="3">
                  <c:v>72</c:v>
                </c:pt>
                <c:pt idx="4">
                  <c:v>72</c:v>
                </c:pt>
                <c:pt idx="5">
                  <c:v>74</c:v>
                </c:pt>
                <c:pt idx="6">
                  <c:v>73</c:v>
                </c:pt>
                <c:pt idx="7">
                  <c:v>72</c:v>
                </c:pt>
                <c:pt idx="8">
                  <c:v>74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66</c:v>
                </c:pt>
                <c:pt idx="1">
                  <c:v>68</c:v>
                </c:pt>
                <c:pt idx="2">
                  <c:v>71</c:v>
                </c:pt>
                <c:pt idx="3">
                  <c:v>70</c:v>
                </c:pt>
                <c:pt idx="4">
                  <c:v>70</c:v>
                </c:pt>
                <c:pt idx="5">
                  <c:v>72</c:v>
                </c:pt>
                <c:pt idx="6">
                  <c:v>71</c:v>
                </c:pt>
                <c:pt idx="7">
                  <c:v>70</c:v>
                </c:pt>
                <c:pt idx="8">
                  <c:v>72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68</c:v>
                </c:pt>
                <c:pt idx="1">
                  <c:v>69</c:v>
                </c:pt>
                <c:pt idx="2">
                  <c:v>72</c:v>
                </c:pt>
                <c:pt idx="3">
                  <c:v>72</c:v>
                </c:pt>
                <c:pt idx="4">
                  <c:v>72</c:v>
                </c:pt>
                <c:pt idx="5">
                  <c:v>74</c:v>
                </c:pt>
                <c:pt idx="6">
                  <c:v>73</c:v>
                </c:pt>
                <c:pt idx="7">
                  <c:v>72</c:v>
                </c:pt>
                <c:pt idx="8">
                  <c:v>74</c:v>
                </c:pt>
                <c:pt idx="9">
                  <c:v>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66</c:v>
                </c:pt>
                <c:pt idx="1">
                  <c:v>68</c:v>
                </c:pt>
                <c:pt idx="2">
                  <c:v>71</c:v>
                </c:pt>
                <c:pt idx="3">
                  <c:v>70</c:v>
                </c:pt>
                <c:pt idx="4">
                  <c:v>70</c:v>
                </c:pt>
                <c:pt idx="5">
                  <c:v>71</c:v>
                </c:pt>
                <c:pt idx="6">
                  <c:v>71</c:v>
                </c:pt>
                <c:pt idx="7">
                  <c:v>70</c:v>
                </c:pt>
                <c:pt idx="8">
                  <c:v>73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68</c:v>
                </c:pt>
                <c:pt idx="1">
                  <c:v>69</c:v>
                </c:pt>
                <c:pt idx="2">
                  <c:v>72</c:v>
                </c:pt>
                <c:pt idx="3">
                  <c:v>72</c:v>
                </c:pt>
                <c:pt idx="4">
                  <c:v>72</c:v>
                </c:pt>
                <c:pt idx="5">
                  <c:v>74</c:v>
                </c:pt>
                <c:pt idx="6">
                  <c:v>73</c:v>
                </c:pt>
                <c:pt idx="7">
                  <c:v>72</c:v>
                </c:pt>
                <c:pt idx="8">
                  <c:v>74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66</c:v>
                </c:pt>
                <c:pt idx="1">
                  <c:v>68</c:v>
                </c:pt>
                <c:pt idx="2">
                  <c:v>71</c:v>
                </c:pt>
                <c:pt idx="3">
                  <c:v>70</c:v>
                </c:pt>
                <c:pt idx="4">
                  <c:v>70</c:v>
                </c:pt>
                <c:pt idx="5">
                  <c:v>72</c:v>
                </c:pt>
                <c:pt idx="6">
                  <c:v>71</c:v>
                </c:pt>
                <c:pt idx="7">
                  <c:v>70</c:v>
                </c:pt>
                <c:pt idx="8">
                  <c:v>72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68</c:v>
                </c:pt>
                <c:pt idx="1">
                  <c:v>69</c:v>
                </c:pt>
                <c:pt idx="2">
                  <c:v>72</c:v>
                </c:pt>
                <c:pt idx="3">
                  <c:v>72</c:v>
                </c:pt>
                <c:pt idx="4">
                  <c:v>72</c:v>
                </c:pt>
                <c:pt idx="5">
                  <c:v>74</c:v>
                </c:pt>
                <c:pt idx="6">
                  <c:v>73</c:v>
                </c:pt>
                <c:pt idx="7">
                  <c:v>72</c:v>
                </c:pt>
                <c:pt idx="8">
                  <c:v>74</c:v>
                </c:pt>
                <c:pt idx="9">
                  <c:v>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62</c:v>
                </c:pt>
                <c:pt idx="1">
                  <c:v>59</c:v>
                </c:pt>
                <c:pt idx="2">
                  <c:v>65</c:v>
                </c:pt>
                <c:pt idx="3">
                  <c:v>70</c:v>
                </c:pt>
                <c:pt idx="4">
                  <c:v>63</c:v>
                </c:pt>
                <c:pt idx="5">
                  <c:v>62</c:v>
                </c:pt>
                <c:pt idx="6">
                  <c:v>66</c:v>
                </c:pt>
                <c:pt idx="7">
                  <c:v>62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63</c:v>
                </c:pt>
                <c:pt idx="1">
                  <c:v>61</c:v>
                </c:pt>
                <c:pt idx="2">
                  <c:v>66</c:v>
                </c:pt>
                <c:pt idx="3">
                  <c:v>68</c:v>
                </c:pt>
                <c:pt idx="4">
                  <c:v>64</c:v>
                </c:pt>
                <c:pt idx="5">
                  <c:v>64</c:v>
                </c:pt>
                <c:pt idx="6">
                  <c:v>68</c:v>
                </c:pt>
                <c:pt idx="7">
                  <c:v>63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61</c:v>
                </c:pt>
                <c:pt idx="1">
                  <c:v>59</c:v>
                </c:pt>
                <c:pt idx="2">
                  <c:v>65</c:v>
                </c:pt>
                <c:pt idx="3">
                  <c:v>67</c:v>
                </c:pt>
                <c:pt idx="4">
                  <c:v>62</c:v>
                </c:pt>
                <c:pt idx="5">
                  <c:v>62</c:v>
                </c:pt>
                <c:pt idx="6">
                  <c:v>67</c:v>
                </c:pt>
                <c:pt idx="7">
                  <c:v>61</c:v>
                </c:pt>
                <c:pt idx="8">
                  <c:v>67</c:v>
                </c:pt>
                <c:pt idx="9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63</c:v>
                </c:pt>
                <c:pt idx="1">
                  <c:v>61</c:v>
                </c:pt>
                <c:pt idx="2">
                  <c:v>66</c:v>
                </c:pt>
                <c:pt idx="3">
                  <c:v>68</c:v>
                </c:pt>
                <c:pt idx="4">
                  <c:v>64</c:v>
                </c:pt>
                <c:pt idx="5">
                  <c:v>64</c:v>
                </c:pt>
                <c:pt idx="6">
                  <c:v>68</c:v>
                </c:pt>
                <c:pt idx="7">
                  <c:v>63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62</c:v>
                </c:pt>
                <c:pt idx="1">
                  <c:v>59</c:v>
                </c:pt>
                <c:pt idx="2">
                  <c:v>65</c:v>
                </c:pt>
                <c:pt idx="3">
                  <c:v>70</c:v>
                </c:pt>
                <c:pt idx="4">
                  <c:v>63</c:v>
                </c:pt>
                <c:pt idx="5">
                  <c:v>62</c:v>
                </c:pt>
                <c:pt idx="6">
                  <c:v>66</c:v>
                </c:pt>
                <c:pt idx="7">
                  <c:v>62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63</c:v>
                </c:pt>
                <c:pt idx="1">
                  <c:v>61</c:v>
                </c:pt>
                <c:pt idx="2">
                  <c:v>66</c:v>
                </c:pt>
                <c:pt idx="3">
                  <c:v>68</c:v>
                </c:pt>
                <c:pt idx="4">
                  <c:v>64</c:v>
                </c:pt>
                <c:pt idx="5">
                  <c:v>64</c:v>
                </c:pt>
                <c:pt idx="6">
                  <c:v>68</c:v>
                </c:pt>
                <c:pt idx="7">
                  <c:v>63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61</c:v>
                </c:pt>
                <c:pt idx="1">
                  <c:v>59</c:v>
                </c:pt>
                <c:pt idx="2">
                  <c:v>65</c:v>
                </c:pt>
                <c:pt idx="3">
                  <c:v>67</c:v>
                </c:pt>
                <c:pt idx="4">
                  <c:v>62</c:v>
                </c:pt>
                <c:pt idx="5">
                  <c:v>62</c:v>
                </c:pt>
                <c:pt idx="6">
                  <c:v>67</c:v>
                </c:pt>
                <c:pt idx="7">
                  <c:v>61</c:v>
                </c:pt>
                <c:pt idx="8">
                  <c:v>67</c:v>
                </c:pt>
                <c:pt idx="9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63</c:v>
                </c:pt>
                <c:pt idx="1">
                  <c:v>61</c:v>
                </c:pt>
                <c:pt idx="2">
                  <c:v>66</c:v>
                </c:pt>
                <c:pt idx="3">
                  <c:v>68</c:v>
                </c:pt>
                <c:pt idx="4">
                  <c:v>64</c:v>
                </c:pt>
                <c:pt idx="5">
                  <c:v>64</c:v>
                </c:pt>
                <c:pt idx="6">
                  <c:v>68</c:v>
                </c:pt>
                <c:pt idx="7">
                  <c:v>63</c:v>
                </c:pt>
                <c:pt idx="8">
                  <c:v>68</c:v>
                </c:pt>
                <c:pt idx="9">
                  <c:v>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63</c:v>
                </c:pt>
                <c:pt idx="1">
                  <c:v>66</c:v>
                </c:pt>
                <c:pt idx="2">
                  <c:v>69</c:v>
                </c:pt>
                <c:pt idx="3">
                  <c:v>69</c:v>
                </c:pt>
                <c:pt idx="4">
                  <c:v>69</c:v>
                </c:pt>
                <c:pt idx="5">
                  <c:v>72</c:v>
                </c:pt>
                <c:pt idx="6">
                  <c:v>69</c:v>
                </c:pt>
                <c:pt idx="7">
                  <c:v>69</c:v>
                </c:pt>
                <c:pt idx="8">
                  <c:v>70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65</c:v>
                </c:pt>
                <c:pt idx="1">
                  <c:v>67</c:v>
                </c:pt>
                <c:pt idx="2">
                  <c:v>70</c:v>
                </c:pt>
                <c:pt idx="3">
                  <c:v>71</c:v>
                </c:pt>
                <c:pt idx="4">
                  <c:v>71</c:v>
                </c:pt>
                <c:pt idx="5">
                  <c:v>73</c:v>
                </c:pt>
                <c:pt idx="6">
                  <c:v>72</c:v>
                </c:pt>
                <c:pt idx="7">
                  <c:v>71</c:v>
                </c:pt>
                <c:pt idx="8">
                  <c:v>72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63</c:v>
                </c:pt>
                <c:pt idx="1">
                  <c:v>65</c:v>
                </c:pt>
                <c:pt idx="2">
                  <c:v>68</c:v>
                </c:pt>
                <c:pt idx="3">
                  <c:v>69</c:v>
                </c:pt>
                <c:pt idx="4">
                  <c:v>69</c:v>
                </c:pt>
                <c:pt idx="5">
                  <c:v>71</c:v>
                </c:pt>
                <c:pt idx="6">
                  <c:v>70</c:v>
                </c:pt>
                <c:pt idx="7">
                  <c:v>69</c:v>
                </c:pt>
                <c:pt idx="8">
                  <c:v>70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65</c:v>
                </c:pt>
                <c:pt idx="1">
                  <c:v>67</c:v>
                </c:pt>
                <c:pt idx="2">
                  <c:v>70</c:v>
                </c:pt>
                <c:pt idx="3">
                  <c:v>71</c:v>
                </c:pt>
                <c:pt idx="4">
                  <c:v>71</c:v>
                </c:pt>
                <c:pt idx="5">
                  <c:v>73</c:v>
                </c:pt>
                <c:pt idx="6">
                  <c:v>72</c:v>
                </c:pt>
                <c:pt idx="7">
                  <c:v>71</c:v>
                </c:pt>
                <c:pt idx="8">
                  <c:v>72</c:v>
                </c:pt>
                <c:pt idx="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63</c:v>
                </c:pt>
                <c:pt idx="1">
                  <c:v>66</c:v>
                </c:pt>
                <c:pt idx="2">
                  <c:v>69</c:v>
                </c:pt>
                <c:pt idx="3">
                  <c:v>69</c:v>
                </c:pt>
                <c:pt idx="4">
                  <c:v>69</c:v>
                </c:pt>
                <c:pt idx="5">
                  <c:v>72</c:v>
                </c:pt>
                <c:pt idx="6">
                  <c:v>69</c:v>
                </c:pt>
                <c:pt idx="7">
                  <c:v>69</c:v>
                </c:pt>
                <c:pt idx="8">
                  <c:v>70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65</c:v>
                </c:pt>
                <c:pt idx="1">
                  <c:v>67</c:v>
                </c:pt>
                <c:pt idx="2">
                  <c:v>70</c:v>
                </c:pt>
                <c:pt idx="3">
                  <c:v>71</c:v>
                </c:pt>
                <c:pt idx="4">
                  <c:v>71</c:v>
                </c:pt>
                <c:pt idx="5">
                  <c:v>73</c:v>
                </c:pt>
                <c:pt idx="6">
                  <c:v>72</c:v>
                </c:pt>
                <c:pt idx="7">
                  <c:v>71</c:v>
                </c:pt>
                <c:pt idx="8">
                  <c:v>72</c:v>
                </c:pt>
                <c:pt idx="9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63</c:v>
                </c:pt>
                <c:pt idx="1">
                  <c:v>65</c:v>
                </c:pt>
                <c:pt idx="2">
                  <c:v>68</c:v>
                </c:pt>
                <c:pt idx="3">
                  <c:v>69</c:v>
                </c:pt>
                <c:pt idx="4">
                  <c:v>69</c:v>
                </c:pt>
                <c:pt idx="5">
                  <c:v>71</c:v>
                </c:pt>
                <c:pt idx="6">
                  <c:v>70</c:v>
                </c:pt>
                <c:pt idx="7">
                  <c:v>69</c:v>
                </c:pt>
                <c:pt idx="8">
                  <c:v>70</c:v>
                </c:pt>
                <c:pt idx="9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65</c:v>
                </c:pt>
                <c:pt idx="1">
                  <c:v>67</c:v>
                </c:pt>
                <c:pt idx="2">
                  <c:v>70</c:v>
                </c:pt>
                <c:pt idx="3">
                  <c:v>71</c:v>
                </c:pt>
                <c:pt idx="4">
                  <c:v>71</c:v>
                </c:pt>
                <c:pt idx="5">
                  <c:v>73</c:v>
                </c:pt>
                <c:pt idx="6">
                  <c:v>72</c:v>
                </c:pt>
                <c:pt idx="7">
                  <c:v>71</c:v>
                </c:pt>
                <c:pt idx="8">
                  <c:v>72</c:v>
                </c:pt>
                <c:pt idx="9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80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79</c:v>
                </c:pt>
                <c:pt idx="1">
                  <c:v>79</c:v>
                </c:pt>
                <c:pt idx="2">
                  <c:v>79</c:v>
                </c:pt>
                <c:pt idx="3">
                  <c:v>79</c:v>
                </c:pt>
                <c:pt idx="4">
                  <c:v>79</c:v>
                </c:pt>
                <c:pt idx="5">
                  <c:v>78</c:v>
                </c:pt>
                <c:pt idx="6">
                  <c:v>79</c:v>
                </c:pt>
                <c:pt idx="7">
                  <c:v>78</c:v>
                </c:pt>
                <c:pt idx="8">
                  <c:v>79</c:v>
                </c:pt>
                <c:pt idx="9">
                  <c:v>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76</c:v>
                </c:pt>
                <c:pt idx="1">
                  <c:v>70</c:v>
                </c:pt>
                <c:pt idx="2">
                  <c:v>72</c:v>
                </c:pt>
                <c:pt idx="3">
                  <c:v>71</c:v>
                </c:pt>
                <c:pt idx="4">
                  <c:v>69</c:v>
                </c:pt>
                <c:pt idx="5">
                  <c:v>68</c:v>
                </c:pt>
                <c:pt idx="6">
                  <c:v>72</c:v>
                </c:pt>
                <c:pt idx="7">
                  <c:v>73</c:v>
                </c:pt>
                <c:pt idx="8">
                  <c:v>72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75</c:v>
                </c:pt>
                <c:pt idx="1">
                  <c:v>70</c:v>
                </c:pt>
                <c:pt idx="2">
                  <c:v>71</c:v>
                </c:pt>
                <c:pt idx="3">
                  <c:v>71</c:v>
                </c:pt>
                <c:pt idx="4">
                  <c:v>70</c:v>
                </c:pt>
                <c:pt idx="5">
                  <c:v>69</c:v>
                </c:pt>
                <c:pt idx="6">
                  <c:v>71</c:v>
                </c:pt>
                <c:pt idx="7">
                  <c:v>73</c:v>
                </c:pt>
                <c:pt idx="8">
                  <c:v>72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74</c:v>
                </c:pt>
                <c:pt idx="1">
                  <c:v>69</c:v>
                </c:pt>
                <c:pt idx="2">
                  <c:v>70</c:v>
                </c:pt>
                <c:pt idx="3">
                  <c:v>69</c:v>
                </c:pt>
                <c:pt idx="4">
                  <c:v>69</c:v>
                </c:pt>
                <c:pt idx="5">
                  <c:v>67</c:v>
                </c:pt>
                <c:pt idx="6">
                  <c:v>70</c:v>
                </c:pt>
                <c:pt idx="7">
                  <c:v>71</c:v>
                </c:pt>
                <c:pt idx="8">
                  <c:v>70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75</c:v>
                </c:pt>
                <c:pt idx="1">
                  <c:v>70</c:v>
                </c:pt>
                <c:pt idx="2">
                  <c:v>71</c:v>
                </c:pt>
                <c:pt idx="3">
                  <c:v>71</c:v>
                </c:pt>
                <c:pt idx="4">
                  <c:v>70</c:v>
                </c:pt>
                <c:pt idx="5">
                  <c:v>69</c:v>
                </c:pt>
                <c:pt idx="6">
                  <c:v>71</c:v>
                </c:pt>
                <c:pt idx="7">
                  <c:v>73</c:v>
                </c:pt>
                <c:pt idx="8">
                  <c:v>72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76</c:v>
                </c:pt>
                <c:pt idx="1">
                  <c:v>70</c:v>
                </c:pt>
                <c:pt idx="2">
                  <c:v>72</c:v>
                </c:pt>
                <c:pt idx="3">
                  <c:v>71</c:v>
                </c:pt>
                <c:pt idx="4">
                  <c:v>69</c:v>
                </c:pt>
                <c:pt idx="5">
                  <c:v>68</c:v>
                </c:pt>
                <c:pt idx="6">
                  <c:v>72</c:v>
                </c:pt>
                <c:pt idx="7">
                  <c:v>73</c:v>
                </c:pt>
                <c:pt idx="8">
                  <c:v>72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75</c:v>
                </c:pt>
                <c:pt idx="1">
                  <c:v>70</c:v>
                </c:pt>
                <c:pt idx="2">
                  <c:v>71</c:v>
                </c:pt>
                <c:pt idx="3">
                  <c:v>71</c:v>
                </c:pt>
                <c:pt idx="4">
                  <c:v>70</c:v>
                </c:pt>
                <c:pt idx="5">
                  <c:v>69</c:v>
                </c:pt>
                <c:pt idx="6">
                  <c:v>71</c:v>
                </c:pt>
                <c:pt idx="7">
                  <c:v>73</c:v>
                </c:pt>
                <c:pt idx="8">
                  <c:v>72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74</c:v>
                </c:pt>
                <c:pt idx="1">
                  <c:v>69</c:v>
                </c:pt>
                <c:pt idx="2">
                  <c:v>70</c:v>
                </c:pt>
                <c:pt idx="3">
                  <c:v>69</c:v>
                </c:pt>
                <c:pt idx="4">
                  <c:v>69</c:v>
                </c:pt>
                <c:pt idx="5">
                  <c:v>67</c:v>
                </c:pt>
                <c:pt idx="6">
                  <c:v>70</c:v>
                </c:pt>
                <c:pt idx="7">
                  <c:v>71</c:v>
                </c:pt>
                <c:pt idx="8">
                  <c:v>70</c:v>
                </c:pt>
                <c:pt idx="9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75</c:v>
                </c:pt>
                <c:pt idx="1">
                  <c:v>70</c:v>
                </c:pt>
                <c:pt idx="2">
                  <c:v>71</c:v>
                </c:pt>
                <c:pt idx="3">
                  <c:v>71</c:v>
                </c:pt>
                <c:pt idx="4">
                  <c:v>70</c:v>
                </c:pt>
                <c:pt idx="5">
                  <c:v>69</c:v>
                </c:pt>
                <c:pt idx="6">
                  <c:v>71</c:v>
                </c:pt>
                <c:pt idx="7">
                  <c:v>73</c:v>
                </c:pt>
                <c:pt idx="8">
                  <c:v>72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76</c:v>
                </c:pt>
                <c:pt idx="1">
                  <c:v>77</c:v>
                </c:pt>
                <c:pt idx="2">
                  <c:v>76</c:v>
                </c:pt>
                <c:pt idx="3">
                  <c:v>76</c:v>
                </c:pt>
                <c:pt idx="4">
                  <c:v>77</c:v>
                </c:pt>
                <c:pt idx="5">
                  <c:v>76</c:v>
                </c:pt>
                <c:pt idx="6">
                  <c:v>76</c:v>
                </c:pt>
                <c:pt idx="7">
                  <c:v>75</c:v>
                </c:pt>
                <c:pt idx="8">
                  <c:v>76</c:v>
                </c:pt>
                <c:pt idx="9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77</c:v>
                </c:pt>
                <c:pt idx="1">
                  <c:v>78</c:v>
                </c:pt>
                <c:pt idx="2">
                  <c:v>77</c:v>
                </c:pt>
                <c:pt idx="3">
                  <c:v>77</c:v>
                </c:pt>
                <c:pt idx="4">
                  <c:v>78</c:v>
                </c:pt>
                <c:pt idx="5">
                  <c:v>77</c:v>
                </c:pt>
                <c:pt idx="6">
                  <c:v>77</c:v>
                </c:pt>
                <c:pt idx="7">
                  <c:v>77</c:v>
                </c:pt>
                <c:pt idx="8">
                  <c:v>77</c:v>
                </c:pt>
                <c:pt idx="9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75</c:v>
                </c:pt>
                <c:pt idx="1">
                  <c:v>76</c:v>
                </c:pt>
                <c:pt idx="2">
                  <c:v>75</c:v>
                </c:pt>
                <c:pt idx="3">
                  <c:v>75</c:v>
                </c:pt>
                <c:pt idx="4">
                  <c:v>76</c:v>
                </c:pt>
                <c:pt idx="5">
                  <c:v>75</c:v>
                </c:pt>
                <c:pt idx="6">
                  <c:v>75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77</c:v>
                </c:pt>
                <c:pt idx="1">
                  <c:v>78</c:v>
                </c:pt>
                <c:pt idx="2">
                  <c:v>77</c:v>
                </c:pt>
                <c:pt idx="3">
                  <c:v>77</c:v>
                </c:pt>
                <c:pt idx="4">
                  <c:v>78</c:v>
                </c:pt>
                <c:pt idx="5">
                  <c:v>77</c:v>
                </c:pt>
                <c:pt idx="6">
                  <c:v>77</c:v>
                </c:pt>
                <c:pt idx="7">
                  <c:v>77</c:v>
                </c:pt>
                <c:pt idx="8">
                  <c:v>77</c:v>
                </c:pt>
                <c:pt idx="9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Precision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Foglio1!$C$2:$C$11</c:f>
              <c:numCache>
                <c:formatCode>General</c:formatCode>
                <c:ptCount val="10"/>
                <c:pt idx="0">
                  <c:v>76</c:v>
                </c:pt>
                <c:pt idx="1">
                  <c:v>77</c:v>
                </c:pt>
                <c:pt idx="2">
                  <c:v>76</c:v>
                </c:pt>
                <c:pt idx="3">
                  <c:v>76</c:v>
                </c:pt>
                <c:pt idx="4">
                  <c:v>77</c:v>
                </c:pt>
                <c:pt idx="5">
                  <c:v>76</c:v>
                </c:pt>
                <c:pt idx="6">
                  <c:v>76</c:v>
                </c:pt>
                <c:pt idx="7">
                  <c:v>75</c:v>
                </c:pt>
                <c:pt idx="8">
                  <c:v>76</c:v>
                </c:pt>
                <c:pt idx="9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BC7-4D7D-9F2F-CD78D2422EDB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Recall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Foglio1!$D$2:$D$11</c:f>
              <c:numCache>
                <c:formatCode>General</c:formatCode>
                <c:ptCount val="10"/>
                <c:pt idx="0">
                  <c:v>77</c:v>
                </c:pt>
                <c:pt idx="1">
                  <c:v>78</c:v>
                </c:pt>
                <c:pt idx="2">
                  <c:v>77</c:v>
                </c:pt>
                <c:pt idx="3">
                  <c:v>77</c:v>
                </c:pt>
                <c:pt idx="4">
                  <c:v>78</c:v>
                </c:pt>
                <c:pt idx="5">
                  <c:v>77</c:v>
                </c:pt>
                <c:pt idx="6">
                  <c:v>77</c:v>
                </c:pt>
                <c:pt idx="7">
                  <c:v>77</c:v>
                </c:pt>
                <c:pt idx="8">
                  <c:v>77</c:v>
                </c:pt>
                <c:pt idx="9">
                  <c:v>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CBC7-4D7D-9F2F-CD78D2422EDB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val>
            <c:numRef>
              <c:f>Foglio1!$E$2:$E$11</c:f>
              <c:numCache>
                <c:formatCode>General</c:formatCode>
                <c:ptCount val="10"/>
                <c:pt idx="0">
                  <c:v>75</c:v>
                </c:pt>
                <c:pt idx="1">
                  <c:v>76</c:v>
                </c:pt>
                <c:pt idx="2">
                  <c:v>75</c:v>
                </c:pt>
                <c:pt idx="3">
                  <c:v>75</c:v>
                </c:pt>
                <c:pt idx="4">
                  <c:v>76</c:v>
                </c:pt>
                <c:pt idx="5">
                  <c:v>75</c:v>
                </c:pt>
                <c:pt idx="6">
                  <c:v>75</c:v>
                </c:pt>
                <c:pt idx="7">
                  <c:v>75</c:v>
                </c:pt>
                <c:pt idx="8">
                  <c:v>75</c:v>
                </c:pt>
                <c:pt idx="9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axId val="248557311"/>
        <c:axId val="248560223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val>
            <c:numRef>
              <c:f>Foglio1!$B$2:$B$11</c:f>
              <c:numCache>
                <c:formatCode>General</c:formatCode>
                <c:ptCount val="10"/>
                <c:pt idx="0">
                  <c:v>77</c:v>
                </c:pt>
                <c:pt idx="1">
                  <c:v>78</c:v>
                </c:pt>
                <c:pt idx="2">
                  <c:v>77</c:v>
                </c:pt>
                <c:pt idx="3">
                  <c:v>77</c:v>
                </c:pt>
                <c:pt idx="4">
                  <c:v>78</c:v>
                </c:pt>
                <c:pt idx="5">
                  <c:v>77</c:v>
                </c:pt>
                <c:pt idx="6">
                  <c:v>77</c:v>
                </c:pt>
                <c:pt idx="7">
                  <c:v>77</c:v>
                </c:pt>
                <c:pt idx="8">
                  <c:v>77</c:v>
                </c:pt>
                <c:pt idx="9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C7-4D7D-9F2F-CD78D2422E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557311"/>
        <c:axId val="248560223"/>
      </c:lineChart>
      <c:catAx>
        <c:axId val="2485573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60223"/>
        <c:crosses val="autoZero"/>
        <c:auto val="1"/>
        <c:lblAlgn val="ctr"/>
        <c:lblOffset val="100"/>
        <c:noMultiLvlLbl val="0"/>
      </c:catAx>
      <c:valAx>
        <c:axId val="24856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485573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73</c:v>
                </c:pt>
                <c:pt idx="1">
                  <c:v>68</c:v>
                </c:pt>
                <c:pt idx="2">
                  <c:v>69</c:v>
                </c:pt>
                <c:pt idx="3">
                  <c:v>69</c:v>
                </c:pt>
                <c:pt idx="4">
                  <c:v>71</c:v>
                </c:pt>
                <c:pt idx="5">
                  <c:v>65</c:v>
                </c:pt>
                <c:pt idx="6">
                  <c:v>72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B19-4A30-BFBD-7C61CF2C28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72</c:v>
                </c:pt>
                <c:pt idx="1">
                  <c:v>69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66</c:v>
                </c:pt>
                <c:pt idx="6">
                  <c:v>71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B19-4A30-BFBD-7C61CF2C28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Sheet1!$E$2:$E$11</c:f>
              <c:numCache>
                <c:formatCode>General</c:formatCode>
                <c:ptCount val="10"/>
                <c:pt idx="0">
                  <c:v>72</c:v>
                </c:pt>
                <c:pt idx="1">
                  <c:v>68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65</c:v>
                </c:pt>
                <c:pt idx="6">
                  <c:v>71</c:v>
                </c:pt>
                <c:pt idx="7">
                  <c:v>72</c:v>
                </c:pt>
                <c:pt idx="8">
                  <c:v>72</c:v>
                </c:pt>
                <c:pt idx="9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20-4C5B-83A1-BA95C63F77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473768"/>
        <c:axId val="39869162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72</c:v>
                </c:pt>
                <c:pt idx="1">
                  <c:v>69</c:v>
                </c:pt>
                <c:pt idx="2">
                  <c:v>68</c:v>
                </c:pt>
                <c:pt idx="3">
                  <c:v>69</c:v>
                </c:pt>
                <c:pt idx="4">
                  <c:v>70</c:v>
                </c:pt>
                <c:pt idx="5">
                  <c:v>66</c:v>
                </c:pt>
                <c:pt idx="6">
                  <c:v>71</c:v>
                </c:pt>
                <c:pt idx="7">
                  <c:v>72</c:v>
                </c:pt>
                <c:pt idx="8">
                  <c:v>73</c:v>
                </c:pt>
                <c:pt idx="9">
                  <c:v>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19-4A30-BFBD-7C61CF2C2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 err="1"/>
                  <a:t>Fold</a:t>
                </a:r>
                <a:endParaRPr lang="it-IT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Foglio1!$B$2:$B$41</cx:f>
        <cx:lvl ptCount="40" formatCode="Standard">
          <cx:pt idx="0">74</cx:pt>
          <cx:pt idx="1">71</cx:pt>
          <cx:pt idx="2">68</cx:pt>
          <cx:pt idx="3">71</cx:pt>
          <cx:pt idx="4">71</cx:pt>
          <cx:pt idx="5">68</cx:pt>
          <cx:pt idx="6">71</cx:pt>
          <cx:pt idx="7">74</cx:pt>
          <cx:pt idx="8">76</cx:pt>
          <cx:pt idx="9">73</cx:pt>
          <cx:pt idx="10">75</cx:pt>
          <cx:pt idx="11">72</cx:pt>
          <cx:pt idx="12">69</cx:pt>
          <cx:pt idx="13">72</cx:pt>
          <cx:pt idx="14">71</cx:pt>
          <cx:pt idx="15">69</cx:pt>
          <cx:pt idx="16">72</cx:pt>
          <cx:pt idx="17">75</cx:pt>
          <cx:pt idx="18">77</cx:pt>
          <cx:pt idx="19">73</cx:pt>
          <cx:pt idx="20">74</cx:pt>
          <cx:pt idx="21">71</cx:pt>
          <cx:pt idx="22">68</cx:pt>
          <cx:pt idx="23">71</cx:pt>
          <cx:pt idx="24">71</cx:pt>
          <cx:pt idx="25">68</cx:pt>
          <cx:pt idx="26">71</cx:pt>
          <cx:pt idx="27">74</cx:pt>
          <cx:pt idx="28">76</cx:pt>
          <cx:pt idx="29">73</cx:pt>
          <cx:pt idx="30">74</cx:pt>
          <cx:pt idx="31">71</cx:pt>
          <cx:pt idx="32">68</cx:pt>
          <cx:pt idx="33">71</cx:pt>
          <cx:pt idx="34">70</cx:pt>
          <cx:pt idx="35">68</cx:pt>
          <cx:pt idx="36">71</cx:pt>
          <cx:pt idx="37">74</cx:pt>
          <cx:pt idx="38">75</cx:pt>
          <cx:pt idx="39">73</cx:pt>
        </cx:lvl>
      </cx:numDim>
    </cx:data>
    <cx:data id="1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Foglio1!$C$2:$C$41</cx:f>
        <cx:lvl ptCount="40" formatCode="Standard">
          <cx:pt idx="0">75</cx:pt>
          <cx:pt idx="1">70</cx:pt>
          <cx:pt idx="2">71</cx:pt>
          <cx:pt idx="3">71</cx:pt>
          <cx:pt idx="4">70</cx:pt>
          <cx:pt idx="5">69</cx:pt>
          <cx:pt idx="6">71</cx:pt>
          <cx:pt idx="7">73</cx:pt>
          <cx:pt idx="8">72</cx:pt>
          <cx:pt idx="9">73</cx:pt>
          <cx:pt idx="10">76</cx:pt>
          <cx:pt idx="11">70</cx:pt>
          <cx:pt idx="12">72</cx:pt>
          <cx:pt idx="13">71</cx:pt>
          <cx:pt idx="14">69</cx:pt>
          <cx:pt idx="15">68</cx:pt>
          <cx:pt idx="16">72</cx:pt>
          <cx:pt idx="17">73</cx:pt>
          <cx:pt idx="18">72</cx:pt>
          <cx:pt idx="19">72</cx:pt>
          <cx:pt idx="20">75</cx:pt>
          <cx:pt idx="21">70</cx:pt>
          <cx:pt idx="22">71</cx:pt>
          <cx:pt idx="23">71</cx:pt>
          <cx:pt idx="24">70</cx:pt>
          <cx:pt idx="25">69</cx:pt>
          <cx:pt idx="26">71</cx:pt>
          <cx:pt idx="27">73</cx:pt>
          <cx:pt idx="28">72</cx:pt>
          <cx:pt idx="29">73</cx:pt>
          <cx:pt idx="30">74</cx:pt>
          <cx:pt idx="31">69</cx:pt>
          <cx:pt idx="32">70</cx:pt>
          <cx:pt idx="33">69</cx:pt>
          <cx:pt idx="34">69</cx:pt>
          <cx:pt idx="35">67</cx:pt>
          <cx:pt idx="36">70</cx:pt>
          <cx:pt idx="37">71</cx:pt>
          <cx:pt idx="38">70</cx:pt>
          <cx:pt idx="39">71</cx:pt>
        </cx:lvl>
      </cx:numDim>
    </cx:data>
    <cx:data id="2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Foglio1!$D$2:$D$41</cx:f>
        <cx:lvl ptCount="40" formatCode="Standard">
          <cx:pt idx="0">72</cx:pt>
          <cx:pt idx="1">69</cx:pt>
          <cx:pt idx="2">68</cx:pt>
          <cx:pt idx="3">69</cx:pt>
          <cx:pt idx="4">70</cx:pt>
          <cx:pt idx="5">66</cx:pt>
          <cx:pt idx="6">71</cx:pt>
          <cx:pt idx="7">72</cx:pt>
          <cx:pt idx="8">73</cx:pt>
          <cx:pt idx="9">73</cx:pt>
          <cx:pt idx="10">73</cx:pt>
          <cx:pt idx="11">68</cx:pt>
          <cx:pt idx="12">69</cx:pt>
          <cx:pt idx="13">69</cx:pt>
          <cx:pt idx="14">71</cx:pt>
          <cx:pt idx="15">65</cx:pt>
          <cx:pt idx="16">72</cx:pt>
          <cx:pt idx="17">72</cx:pt>
          <cx:pt idx="18">73</cx:pt>
          <cx:pt idx="19">73</cx:pt>
          <cx:pt idx="20">72</cx:pt>
          <cx:pt idx="21">69</cx:pt>
          <cx:pt idx="22">68</cx:pt>
          <cx:pt idx="23">69</cx:pt>
          <cx:pt idx="24">70</cx:pt>
          <cx:pt idx="25">66</cx:pt>
          <cx:pt idx="26">71</cx:pt>
          <cx:pt idx="27">72</cx:pt>
          <cx:pt idx="28">73</cx:pt>
          <cx:pt idx="29">73</cx:pt>
          <cx:pt idx="30">72</cx:pt>
          <cx:pt idx="31">68</cx:pt>
          <cx:pt idx="32">68</cx:pt>
          <cx:pt idx="33">69</cx:pt>
          <cx:pt idx="34">70</cx:pt>
          <cx:pt idx="35">65</cx:pt>
          <cx:pt idx="36">71</cx:pt>
          <cx:pt idx="37">72</cx:pt>
          <cx:pt idx="38">72</cx:pt>
          <cx:pt idx="39">72</cx:pt>
        </cx:lvl>
      </cx:numDim>
    </cx:data>
    <cx:data id="3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Foglio1!$E$2:$E$41</cx:f>
        <cx:lvl ptCount="40" formatCode="Standard">
          <cx:pt idx="0">74</cx:pt>
          <cx:pt idx="1">68</cx:pt>
          <cx:pt idx="2">68</cx:pt>
          <cx:pt idx="3">70</cx:pt>
          <cx:pt idx="4">68</cx:pt>
          <cx:pt idx="5">67</cx:pt>
          <cx:pt idx="6">71</cx:pt>
          <cx:pt idx="7">73</cx:pt>
          <cx:pt idx="8">75</cx:pt>
          <cx:pt idx="9">71</cx:pt>
          <cx:pt idx="10">74</cx:pt>
          <cx:pt idx="11">67</cx:pt>
          <cx:pt idx="12">69</cx:pt>
          <cx:pt idx="13">71</cx:pt>
          <cx:pt idx="14">69</cx:pt>
          <cx:pt idx="15">67</cx:pt>
          <cx:pt idx="16">73</cx:pt>
          <cx:pt idx="17">73</cx:pt>
          <cx:pt idx="18">75</cx:pt>
          <cx:pt idx="19">71</cx:pt>
          <cx:pt idx="20">74</cx:pt>
          <cx:pt idx="21">68</cx:pt>
          <cx:pt idx="22">68</cx:pt>
          <cx:pt idx="23">70</cx:pt>
          <cx:pt idx="24">68</cx:pt>
          <cx:pt idx="25">67</cx:pt>
          <cx:pt idx="26">71</cx:pt>
          <cx:pt idx="27">73</cx:pt>
          <cx:pt idx="28">75</cx:pt>
          <cx:pt idx="29">71</cx:pt>
          <cx:pt idx="30">74</cx:pt>
          <cx:pt idx="31">67</cx:pt>
          <cx:pt idx="32">68</cx:pt>
          <cx:pt idx="33">70</cx:pt>
          <cx:pt idx="34">68</cx:pt>
          <cx:pt idx="35">67</cx:pt>
          <cx:pt idx="36">72</cx:pt>
          <cx:pt idx="37">72</cx:pt>
          <cx:pt idx="38">74</cx:pt>
          <cx:pt idx="39">70</cx:pt>
        </cx:lvl>
      </cx:numDim>
    </cx:data>
    <cx:data id="4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Foglio1!$F$2:$F$41</cx:f>
        <cx:lvl ptCount="40" formatCode="Standard">
          <cx:pt idx="0">59</cx:pt>
          <cx:pt idx="1">59</cx:pt>
          <cx:pt idx="2">62</cx:pt>
          <cx:pt idx="3">67</cx:pt>
          <cx:pt idx="4">63</cx:pt>
          <cx:pt idx="5">59</cx:pt>
          <cx:pt idx="6">64</cx:pt>
          <cx:pt idx="7">63</cx:pt>
          <cx:pt idx="8">63</cx:pt>
          <cx:pt idx="9">63</cx:pt>
          <cx:pt idx="10">60</cx:pt>
          <cx:pt idx="11">58</cx:pt>
          <cx:pt idx="12">60</cx:pt>
          <cx:pt idx="13">66</cx:pt>
          <cx:pt idx="14">63</cx:pt>
          <cx:pt idx="15">56</cx:pt>
          <cx:pt idx="16">62</cx:pt>
          <cx:pt idx="17">60</cx:pt>
          <cx:pt idx="18">60</cx:pt>
          <cx:pt idx="19">63</cx:pt>
          <cx:pt idx="20">59</cx:pt>
          <cx:pt idx="21">59</cx:pt>
          <cx:pt idx="22">62</cx:pt>
          <cx:pt idx="23">67</cx:pt>
          <cx:pt idx="24">63</cx:pt>
          <cx:pt idx="25">59</cx:pt>
          <cx:pt idx="26">64</cx:pt>
          <cx:pt idx="27">63</cx:pt>
          <cx:pt idx="28">63</cx:pt>
          <cx:pt idx="29">63</cx:pt>
          <cx:pt idx="30">58</cx:pt>
          <cx:pt idx="31">57</cx:pt>
          <cx:pt idx="32">60</cx:pt>
          <cx:pt idx="33">65</cx:pt>
          <cx:pt idx="34">61</cx:pt>
          <cx:pt idx="35">57</cx:pt>
          <cx:pt idx="36">62</cx:pt>
          <cx:pt idx="37">60</cx:pt>
          <cx:pt idx="38">60</cx:pt>
          <cx:pt idx="39">61</cx:pt>
        </cx:lvl>
      </cx:numDim>
    </cx:data>
    <cx:data id="5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Foglio1!$G$2:$G$41</cx:f>
        <cx:lvl ptCount="40" formatCode="Standard">
          <cx:pt idx="0">63</cx:pt>
          <cx:pt idx="1">61</cx:pt>
          <cx:pt idx="2">66</cx:pt>
          <cx:pt idx="3">68</cx:pt>
          <cx:pt idx="4">64</cx:pt>
          <cx:pt idx="5">64</cx:pt>
          <cx:pt idx="6">68</cx:pt>
          <cx:pt idx="7">63</cx:pt>
          <cx:pt idx="8">68</cx:pt>
          <cx:pt idx="9">66</cx:pt>
          <cx:pt idx="10">62</cx:pt>
          <cx:pt idx="11">59</cx:pt>
          <cx:pt idx="12">65</cx:pt>
          <cx:pt idx="13">70</cx:pt>
          <cx:pt idx="14">63</cx:pt>
          <cx:pt idx="15">62</cx:pt>
          <cx:pt idx="16">66</cx:pt>
          <cx:pt idx="17">62</cx:pt>
          <cx:pt idx="18">68</cx:pt>
          <cx:pt idx="19">66</cx:pt>
          <cx:pt idx="20">63</cx:pt>
          <cx:pt idx="21">61</cx:pt>
          <cx:pt idx="22">66</cx:pt>
          <cx:pt idx="23">68</cx:pt>
          <cx:pt idx="24">64</cx:pt>
          <cx:pt idx="25">64</cx:pt>
          <cx:pt idx="26">68</cx:pt>
          <cx:pt idx="27">63</cx:pt>
          <cx:pt idx="28">68</cx:pt>
          <cx:pt idx="29">66</cx:pt>
          <cx:pt idx="30">61</cx:pt>
          <cx:pt idx="31">59</cx:pt>
          <cx:pt idx="32">65</cx:pt>
          <cx:pt idx="33">67</cx:pt>
          <cx:pt idx="34">62</cx:pt>
          <cx:pt idx="35">62</cx:pt>
          <cx:pt idx="36">67</cx:pt>
          <cx:pt idx="37">61</cx:pt>
          <cx:pt idx="38">67</cx:pt>
          <cx:pt idx="39">65</cx:pt>
        </cx:lvl>
      </cx:numDim>
    </cx:data>
  </cx:chartData>
  <cx:chart>
    <cx:plotArea>
      <cx:plotAreaRegion>
        <cx:series layoutId="boxWhisker" uniqueId="{83347627-9BFF-CD48-8147-76C564619EAF}">
          <cx:tx>
            <cx:txData>
              <cx:f>Foglio1!$B$1</cx:f>
              <cx:v>SMV_7000</cx:v>
            </cx:txData>
          </cx:tx>
          <cx:dataId val="0"/>
          <cx:layoutPr>
            <cx:visibility meanMarker="1" nonoutliers="0" outliers="0"/>
            <cx:statistics quartileMethod="exclusive"/>
          </cx:layoutPr>
        </cx:series>
        <cx:series layoutId="boxWhisker" uniqueId="{CD741C1B-ACA9-454D-92AB-F66643AA1F24}">
          <cx:tx>
            <cx:txData>
              <cx:f>Foglio1!$C$1</cx:f>
              <cx:v>CNB_7000</cx:v>
            </cx:txData>
          </cx:tx>
          <cx:dataId val="1"/>
          <cx:layoutPr>
            <cx:visibility nonoutliers="0" outliers="0"/>
            <cx:statistics quartileMethod="exclusive"/>
          </cx:layoutPr>
        </cx:series>
        <cx:series layoutId="boxWhisker" uniqueId="{DE9FBB71-EC92-D846-A714-D25FAF76E78D}">
          <cx:tx>
            <cx:txData>
              <cx:f>Foglio1!$D$1</cx:f>
              <cx:v>PAC_7000</cx:v>
            </cx:txData>
          </cx:tx>
          <cx:dataId val="2"/>
          <cx:layoutPr>
            <cx:visibility nonoutliers="0" outliers="0"/>
            <cx:statistics quartileMethod="exclusive"/>
          </cx:layoutPr>
        </cx:series>
        <cx:series layoutId="boxWhisker" uniqueId="{C41C0203-7F73-ED48-ABE7-3025B7E49C8C}">
          <cx:tx>
            <cx:txData>
              <cx:f>Foglio1!$E$1</cx:f>
              <cx:v>MLP_7000</cx:v>
            </cx:txData>
          </cx:tx>
          <cx:dataId val="3"/>
          <cx:layoutPr>
            <cx:visibility nonoutliers="0" outliers="0"/>
            <cx:statistics quartileMethod="exclusive"/>
          </cx:layoutPr>
        </cx:series>
        <cx:series layoutId="boxWhisker" uniqueId="{E81D32E3-AC06-244E-88F6-BACE48D80B31}">
          <cx:tx>
            <cx:txData>
              <cx:f>Foglio1!$F$1</cx:f>
              <cx:v>CNN</cx:v>
            </cx:txData>
          </cx:tx>
          <cx:dataId val="4"/>
          <cx:layoutPr>
            <cx:visibility nonoutliers="0" outliers="0"/>
            <cx:statistics quartileMethod="exclusive"/>
          </cx:layoutPr>
        </cx:series>
        <cx:series layoutId="boxWhisker" uniqueId="{5F024DBD-4CCC-CF45-96D9-1C154A1CA743}">
          <cx:tx>
            <cx:txData>
              <cx:f>Foglio1!$G$1</cx:f>
              <cx:v>LSTM</cx:v>
            </cx:txData>
          </cx:tx>
          <cx:dataId val="5"/>
          <cx:layoutPr>
            <cx:visibility nonoutliers="0" outliers="0"/>
            <cx:statistics quartileMethod="exclusive"/>
          </cx:layoutPr>
        </cx:series>
      </cx:plotAreaRegion>
      <cx:axis id="0">
        <cx:catScaling gapWidth="1"/>
        <cx:majorGridlines/>
        <cx:tickLabels/>
      </cx:axis>
      <cx:axis id="1">
        <cx:valScaling min="35"/>
        <cx:title>
          <cx:tx>
            <cx:txData>
              <cx:v>%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it-IT" sz="1197" b="0" i="0" u="none" strike="noStrike" baseline="0" dirty="0">
                  <a:solidFill>
                    <a:prstClr val="white">
                      <a:lumMod val="65000"/>
                      <a:lumOff val="35000"/>
                    </a:prstClr>
                  </a:solidFill>
                  <a:latin typeface="Corbel"/>
                </a:rPr>
                <a:t>%</a:t>
              </a:r>
            </a:p>
          </cx:txPr>
        </cx:title>
        <cx:majorGridlines/>
        <cx:majorTickMarks type="cross"/>
        <cx:minorTickMarks type="cross"/>
        <cx:tickLabels/>
      </cx:axis>
    </cx:plotArea>
    <cx:legend pos="b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Foglio1!$B$2:$B$41</cx:f>
        <cx:lvl ptCount="40" formatCode="Standard">
          <cx:pt idx="0">79</cx:pt>
          <cx:pt idx="1">79</cx:pt>
          <cx:pt idx="2">79</cx:pt>
          <cx:pt idx="3">79</cx:pt>
          <cx:pt idx="4">79</cx:pt>
          <cx:pt idx="5">78</cx:pt>
          <cx:pt idx="6">79</cx:pt>
          <cx:pt idx="7">78</cx:pt>
          <cx:pt idx="8">79</cx:pt>
          <cx:pt idx="9">79</cx:pt>
          <cx:pt idx="10">79</cx:pt>
          <cx:pt idx="11">79</cx:pt>
          <cx:pt idx="12">79</cx:pt>
          <cx:pt idx="13">80</cx:pt>
          <cx:pt idx="14">79</cx:pt>
          <cx:pt idx="15">78</cx:pt>
          <cx:pt idx="16">79</cx:pt>
          <cx:pt idx="17">78</cx:pt>
          <cx:pt idx="18">79</cx:pt>
          <cx:pt idx="19">79</cx:pt>
          <cx:pt idx="20">79</cx:pt>
          <cx:pt idx="21">79</cx:pt>
          <cx:pt idx="22">79</cx:pt>
          <cx:pt idx="23">79</cx:pt>
          <cx:pt idx="24">79</cx:pt>
          <cx:pt idx="25">78</cx:pt>
          <cx:pt idx="26">79</cx:pt>
          <cx:pt idx="27">78</cx:pt>
          <cx:pt idx="28">79</cx:pt>
          <cx:pt idx="29">79</cx:pt>
          <cx:pt idx="30">79</cx:pt>
          <cx:pt idx="31">79</cx:pt>
          <cx:pt idx="32">79</cx:pt>
          <cx:pt idx="33">79</cx:pt>
          <cx:pt idx="34">79</cx:pt>
          <cx:pt idx="35">78</cx:pt>
          <cx:pt idx="36">79</cx:pt>
          <cx:pt idx="37">78</cx:pt>
          <cx:pt idx="38">79</cx:pt>
          <cx:pt idx="39">79</cx:pt>
        </cx:lvl>
      </cx:numDim>
    </cx:data>
    <cx:data id="1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Foglio1!$C$2:$C$41</cx:f>
        <cx:lvl ptCount="40" formatCode="Standard">
          <cx:pt idx="0">77</cx:pt>
          <cx:pt idx="1">78</cx:pt>
          <cx:pt idx="2">77</cx:pt>
          <cx:pt idx="3">77</cx:pt>
          <cx:pt idx="4">78</cx:pt>
          <cx:pt idx="5">77</cx:pt>
          <cx:pt idx="6">77</cx:pt>
          <cx:pt idx="7">77</cx:pt>
          <cx:pt idx="8">77</cx:pt>
          <cx:pt idx="9">77</cx:pt>
          <cx:pt idx="10">76</cx:pt>
          <cx:pt idx="11">77</cx:pt>
          <cx:pt idx="12">76</cx:pt>
          <cx:pt idx="13">76</cx:pt>
          <cx:pt idx="14">77</cx:pt>
          <cx:pt idx="15">76</cx:pt>
          <cx:pt idx="16">76</cx:pt>
          <cx:pt idx="17">75</cx:pt>
          <cx:pt idx="18">76</cx:pt>
          <cx:pt idx="19">76</cx:pt>
          <cx:pt idx="20">77</cx:pt>
          <cx:pt idx="21">78</cx:pt>
          <cx:pt idx="22">77</cx:pt>
          <cx:pt idx="23">77</cx:pt>
          <cx:pt idx="24">78</cx:pt>
          <cx:pt idx="25">77</cx:pt>
          <cx:pt idx="26">77</cx:pt>
          <cx:pt idx="27">77</cx:pt>
          <cx:pt idx="28">77</cx:pt>
          <cx:pt idx="29">77</cx:pt>
          <cx:pt idx="30">75</cx:pt>
          <cx:pt idx="31">76</cx:pt>
          <cx:pt idx="32">75</cx:pt>
          <cx:pt idx="33">75</cx:pt>
          <cx:pt idx="34">76</cx:pt>
          <cx:pt idx="35">75</cx:pt>
          <cx:pt idx="36">75</cx:pt>
          <cx:pt idx="37">75</cx:pt>
          <cx:pt idx="38">75</cx:pt>
          <cx:pt idx="39">75</cx:pt>
        </cx:lvl>
      </cx:numDim>
    </cx:data>
    <cx:data id="2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Foglio1!$D$2:$D$41</cx:f>
        <cx:lvl ptCount="40" formatCode="Standard">
          <cx:pt idx="0">80</cx:pt>
          <cx:pt idx="1">80</cx:pt>
          <cx:pt idx="2">79</cx:pt>
          <cx:pt idx="3">80</cx:pt>
          <cx:pt idx="4">80</cx:pt>
          <cx:pt idx="5">79</cx:pt>
          <cx:pt idx="6">80</cx:pt>
          <cx:pt idx="7">79</cx:pt>
          <cx:pt idx="8">80</cx:pt>
          <cx:pt idx="9">80</cx:pt>
          <cx:pt idx="10">79</cx:pt>
          <cx:pt idx="11">80</cx:pt>
          <cx:pt idx="12">79</cx:pt>
          <cx:pt idx="13">80</cx:pt>
          <cx:pt idx="14">80</cx:pt>
          <cx:pt idx="15">78</cx:pt>
          <cx:pt idx="16">79</cx:pt>
          <cx:pt idx="17">79</cx:pt>
          <cx:pt idx="18">79</cx:pt>
          <cx:pt idx="19">80</cx:pt>
          <cx:pt idx="20">80</cx:pt>
          <cx:pt idx="21">80</cx:pt>
          <cx:pt idx="22">79</cx:pt>
          <cx:pt idx="23">80</cx:pt>
          <cx:pt idx="24">80</cx:pt>
          <cx:pt idx="25">79</cx:pt>
          <cx:pt idx="26">80</cx:pt>
          <cx:pt idx="27">79</cx:pt>
          <cx:pt idx="28">80</cx:pt>
          <cx:pt idx="29">80</cx:pt>
          <cx:pt idx="30">79</cx:pt>
          <cx:pt idx="31">80</cx:pt>
          <cx:pt idx="32">79</cx:pt>
          <cx:pt idx="33">80</cx:pt>
          <cx:pt idx="34">80</cx:pt>
          <cx:pt idx="35">79</cx:pt>
          <cx:pt idx="36">79</cx:pt>
          <cx:pt idx="37">79</cx:pt>
          <cx:pt idx="38">79</cx:pt>
          <cx:pt idx="39">80</cx:pt>
        </cx:lvl>
      </cx:numDim>
    </cx:data>
    <cx:data id="3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Foglio1!$E$2:$E$41</cx:f>
        <cx:lvl ptCount="40" formatCode="Standard">
          <cx:pt idx="0">79</cx:pt>
          <cx:pt idx="1">79</cx:pt>
          <cx:pt idx="2">79</cx:pt>
          <cx:pt idx="3">80</cx:pt>
          <cx:pt idx="4">79</cx:pt>
          <cx:pt idx="5">78</cx:pt>
          <cx:pt idx="6">79</cx:pt>
          <cx:pt idx="7">78</cx:pt>
          <cx:pt idx="8">79</cx:pt>
          <cx:pt idx="9">79</cx:pt>
          <cx:pt idx="10">79</cx:pt>
          <cx:pt idx="11">79</cx:pt>
          <cx:pt idx="12">79</cx:pt>
          <cx:pt idx="13">80</cx:pt>
          <cx:pt idx="14">79</cx:pt>
          <cx:pt idx="15">78</cx:pt>
          <cx:pt idx="16">79</cx:pt>
          <cx:pt idx="17">78</cx:pt>
          <cx:pt idx="18">79</cx:pt>
          <cx:pt idx="19">79</cx:pt>
          <cx:pt idx="20">79</cx:pt>
          <cx:pt idx="21">79</cx:pt>
          <cx:pt idx="22">79</cx:pt>
          <cx:pt idx="23">80</cx:pt>
          <cx:pt idx="24">79</cx:pt>
          <cx:pt idx="25">78</cx:pt>
          <cx:pt idx="26">79</cx:pt>
          <cx:pt idx="27">78</cx:pt>
          <cx:pt idx="28">79</cx:pt>
          <cx:pt idx="29">79</cx:pt>
          <cx:pt idx="30">79</cx:pt>
          <cx:pt idx="31">79</cx:pt>
          <cx:pt idx="32">79</cx:pt>
          <cx:pt idx="33">80</cx:pt>
          <cx:pt idx="34">79</cx:pt>
          <cx:pt idx="35">78</cx:pt>
          <cx:pt idx="36">79</cx:pt>
          <cx:pt idx="37">78</cx:pt>
          <cx:pt idx="38">79</cx:pt>
          <cx:pt idx="39">79</cx:pt>
        </cx:lvl>
      </cx:numDim>
    </cx:data>
    <cx:data id="4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Foglio1!$F$2:$F$41</cx:f>
        <cx:lvl ptCount="40" formatCode="Standard">
          <cx:pt idx="0">68</cx:pt>
          <cx:pt idx="1">69</cx:pt>
          <cx:pt idx="2">72</cx:pt>
          <cx:pt idx="3">72</cx:pt>
          <cx:pt idx="4">72</cx:pt>
          <cx:pt idx="5">74</cx:pt>
          <cx:pt idx="6">73</cx:pt>
          <cx:pt idx="7">72</cx:pt>
          <cx:pt idx="8">74</cx:pt>
          <cx:pt idx="9">72</cx:pt>
          <cx:pt idx="10">66</cx:pt>
          <cx:pt idx="11">68</cx:pt>
          <cx:pt idx="12">71</cx:pt>
          <cx:pt idx="13">70</cx:pt>
          <cx:pt idx="14">70</cx:pt>
          <cx:pt idx="15">71</cx:pt>
          <cx:pt idx="16">71</cx:pt>
          <cx:pt idx="17">70</cx:pt>
          <cx:pt idx="18">73</cx:pt>
          <cx:pt idx="19">70</cx:pt>
          <cx:pt idx="20">68</cx:pt>
          <cx:pt idx="21">69</cx:pt>
          <cx:pt idx="22">72</cx:pt>
          <cx:pt idx="23">72</cx:pt>
          <cx:pt idx="24">72</cx:pt>
          <cx:pt idx="25">74</cx:pt>
          <cx:pt idx="26">73</cx:pt>
          <cx:pt idx="27">72</cx:pt>
          <cx:pt idx="28">74</cx:pt>
          <cx:pt idx="29">72</cx:pt>
          <cx:pt idx="30">66</cx:pt>
          <cx:pt idx="31">68</cx:pt>
          <cx:pt idx="32">71</cx:pt>
          <cx:pt idx="33">70</cx:pt>
          <cx:pt idx="34">70</cx:pt>
          <cx:pt idx="35">72</cx:pt>
          <cx:pt idx="36">71</cx:pt>
          <cx:pt idx="37">70</cx:pt>
          <cx:pt idx="38">72</cx:pt>
          <cx:pt idx="39">71</cx:pt>
        </cx:lvl>
      </cx:numDim>
    </cx:data>
    <cx:data id="5">
      <cx:strDim type="cat">
        <cx:f>Foglio1!$A$2:$A$41</cx:f>
        <cx:lvl ptCount="40">
          <cx:pt idx="0">Accuracy</cx:pt>
          <cx:pt idx="1">Accuracy</cx:pt>
          <cx:pt idx="2">Accuracy</cx:pt>
          <cx:pt idx="3">Accuracy</cx:pt>
          <cx:pt idx="4">Accuracy</cx:pt>
          <cx:pt idx="5">Accuracy</cx:pt>
          <cx:pt idx="6">Accuracy</cx:pt>
          <cx:pt idx="7">Accuracy</cx:pt>
          <cx:pt idx="8">Accuracy</cx:pt>
          <cx:pt idx="9">Accuracy</cx:pt>
          <cx:pt idx="10">Precision</cx:pt>
          <cx:pt idx="11">Precision</cx:pt>
          <cx:pt idx="12">Precision</cx:pt>
          <cx:pt idx="13">Precision</cx:pt>
          <cx:pt idx="14">Precision</cx:pt>
          <cx:pt idx="15">Precision</cx:pt>
          <cx:pt idx="16">Precision</cx:pt>
          <cx:pt idx="17">Precision</cx:pt>
          <cx:pt idx="18">Precision</cx:pt>
          <cx:pt idx="19">Precision</cx:pt>
          <cx:pt idx="20">Recall</cx:pt>
          <cx:pt idx="21">Recall</cx:pt>
          <cx:pt idx="22">Recall</cx:pt>
          <cx:pt idx="23">Recall</cx:pt>
          <cx:pt idx="24">Recall</cx:pt>
          <cx:pt idx="25">Recall</cx:pt>
          <cx:pt idx="26">Recall</cx:pt>
          <cx:pt idx="27">Recall</cx:pt>
          <cx:pt idx="28">Recall</cx:pt>
          <cx:pt idx="29">Recall</cx:pt>
          <cx:pt idx="30">F1-Measure</cx:pt>
          <cx:pt idx="31">F1-Measure</cx:pt>
          <cx:pt idx="32">F1-Measure</cx:pt>
          <cx:pt idx="33">F1-Measure</cx:pt>
          <cx:pt idx="34">F1-Measure</cx:pt>
          <cx:pt idx="35">F1-Measure</cx:pt>
          <cx:pt idx="36">F1-Measure</cx:pt>
          <cx:pt idx="37">F1-Measure</cx:pt>
          <cx:pt idx="38">F1-Measure</cx:pt>
          <cx:pt idx="39">F1-Measure</cx:pt>
        </cx:lvl>
      </cx:strDim>
      <cx:numDim type="val">
        <cx:f>Foglio1!$G$2:$G$41</cx:f>
        <cx:lvl ptCount="40" formatCode="Standard">
          <cx:pt idx="0">65</cx:pt>
          <cx:pt idx="1">67</cx:pt>
          <cx:pt idx="2">70</cx:pt>
          <cx:pt idx="3">71</cx:pt>
          <cx:pt idx="4">71</cx:pt>
          <cx:pt idx="5">73</cx:pt>
          <cx:pt idx="6">72</cx:pt>
          <cx:pt idx="7">71</cx:pt>
          <cx:pt idx="8">72</cx:pt>
          <cx:pt idx="9">70</cx:pt>
          <cx:pt idx="10">63</cx:pt>
          <cx:pt idx="11">66</cx:pt>
          <cx:pt idx="12">69</cx:pt>
          <cx:pt idx="13">69</cx:pt>
          <cx:pt idx="14">69</cx:pt>
          <cx:pt idx="15">72</cx:pt>
          <cx:pt idx="16">69</cx:pt>
          <cx:pt idx="17">69</cx:pt>
          <cx:pt idx="18">70</cx:pt>
          <cx:pt idx="19">68</cx:pt>
          <cx:pt idx="20">65</cx:pt>
          <cx:pt idx="21">67</cx:pt>
          <cx:pt idx="22">70</cx:pt>
          <cx:pt idx="23">71</cx:pt>
          <cx:pt idx="24">71</cx:pt>
          <cx:pt idx="25">73</cx:pt>
          <cx:pt idx="26">72</cx:pt>
          <cx:pt idx="27">71</cx:pt>
          <cx:pt idx="28">72</cx:pt>
          <cx:pt idx="29">70</cx:pt>
          <cx:pt idx="30">63</cx:pt>
          <cx:pt idx="31">65</cx:pt>
          <cx:pt idx="32">68</cx:pt>
          <cx:pt idx="33">69</cx:pt>
          <cx:pt idx="34">69</cx:pt>
          <cx:pt idx="35">71</cx:pt>
          <cx:pt idx="36">70</cx:pt>
          <cx:pt idx="37">69</cx:pt>
          <cx:pt idx="38">70</cx:pt>
          <cx:pt idx="39">68</cx:pt>
        </cx:lvl>
      </cx:numDim>
    </cx:data>
  </cx:chartData>
  <cx:chart>
    <cx:plotArea>
      <cx:plotAreaRegion>
        <cx:series layoutId="boxWhisker" uniqueId="{83347627-9BFF-CD48-8147-76C564619EAF}">
          <cx:tx>
            <cx:txData>
              <cx:f>Foglio1!$B$1</cx:f>
              <cx:v>SMV_7000</cx:v>
            </cx:txData>
          </cx:tx>
          <cx:dataId val="0"/>
          <cx:layoutPr>
            <cx:visibility meanMarker="1" nonoutliers="0" outliers="0"/>
            <cx:statistics quartileMethod="exclusive"/>
          </cx:layoutPr>
        </cx:series>
        <cx:series layoutId="boxWhisker" uniqueId="{CD741C1B-ACA9-454D-92AB-F66643AA1F24}">
          <cx:tx>
            <cx:txData>
              <cx:f>Foglio1!$C$1</cx:f>
              <cx:v>CNB_7000</cx:v>
            </cx:txData>
          </cx:tx>
          <cx:dataId val="1"/>
          <cx:layoutPr>
            <cx:visibility nonoutliers="0" outliers="0"/>
            <cx:statistics quartileMethod="exclusive"/>
          </cx:layoutPr>
        </cx:series>
        <cx:series layoutId="boxWhisker" uniqueId="{DE9FBB71-EC92-D846-A714-D25FAF76E78D}">
          <cx:tx>
            <cx:txData>
              <cx:f>Foglio1!$D$1</cx:f>
              <cx:v>PAC_7000</cx:v>
            </cx:txData>
          </cx:tx>
          <cx:dataId val="2"/>
          <cx:layoutPr>
            <cx:visibility nonoutliers="0" outliers="0"/>
            <cx:statistics quartileMethod="exclusive"/>
          </cx:layoutPr>
        </cx:series>
        <cx:series layoutId="boxWhisker" uniqueId="{C41C0203-7F73-ED48-ABE7-3025B7E49C8C}">
          <cx:tx>
            <cx:txData>
              <cx:f>Foglio1!$E$1</cx:f>
              <cx:v>MLP_7000</cx:v>
            </cx:txData>
          </cx:tx>
          <cx:dataId val="3"/>
          <cx:layoutPr>
            <cx:visibility nonoutliers="0" outliers="0"/>
            <cx:statistics quartileMethod="exclusive"/>
          </cx:layoutPr>
        </cx:series>
        <cx:series layoutId="boxWhisker" uniqueId="{E81D32E3-AC06-244E-88F6-BACE48D80B31}">
          <cx:tx>
            <cx:txData>
              <cx:f>Foglio1!$F$1</cx:f>
              <cx:v>CNN</cx:v>
            </cx:txData>
          </cx:tx>
          <cx:dataId val="4"/>
          <cx:layoutPr>
            <cx:visibility nonoutliers="0" outliers="0"/>
            <cx:statistics quartileMethod="exclusive"/>
          </cx:layoutPr>
        </cx:series>
        <cx:series layoutId="boxWhisker" uniqueId="{5F024DBD-4CCC-CF45-96D9-1C154A1CA743}">
          <cx:tx>
            <cx:txData>
              <cx:f>Foglio1!$G$1</cx:f>
              <cx:v>LSTM</cx:v>
            </cx:txData>
          </cx:tx>
          <cx:dataId val="5"/>
          <cx:layoutPr>
            <cx:visibility nonoutliers="0" outliers="0"/>
            <cx:statistics quartileMethod="exclusive"/>
          </cx:layoutPr>
        </cx:series>
      </cx:plotAreaRegion>
      <cx:axis id="0">
        <cx:catScaling gapWidth="1"/>
        <cx:majorGridlines/>
        <cx:tickLabels/>
      </cx:axis>
      <cx:axis id="1">
        <cx:valScaling min="35"/>
        <cx:title>
          <cx:tx>
            <cx:txData>
              <cx:v>%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it-IT" sz="1197" b="0" i="0" u="none" strike="noStrike" baseline="0" dirty="0">
                  <a:solidFill>
                    <a:prstClr val="white">
                      <a:lumMod val="65000"/>
                      <a:lumOff val="35000"/>
                    </a:prstClr>
                  </a:solidFill>
                  <a:latin typeface="Corbel"/>
                </a:rPr>
                <a:t>%</a:t>
              </a:r>
            </a:p>
          </cx:txPr>
        </cx:title>
        <cx:majorGridlines/>
        <cx:majorTickMarks type="cross"/>
        <cx:minorTickMarks type="cross"/>
        <cx:tickLabels/>
      </cx:axis>
    </cx:plotArea>
    <cx:legend pos="b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5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en-US" dirty="0"/>
            <a:t>Pre-Processing</a:t>
          </a:r>
        </a:p>
      </dgm: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en-US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it" dirty="0"/>
            <a:t> Text Representaion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en-US"/>
        </a:p>
      </dgm: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it" dirty="0"/>
            <a:t> B O W</a:t>
          </a:r>
          <a:endParaRPr lang="en-US" dirty="0"/>
        </a:p>
      </dgm: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en-US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en-US" dirty="0"/>
            <a:t>Text classification Model</a:t>
          </a:r>
        </a:p>
      </dgm: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en-US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en-US" dirty="0"/>
            <a:t>SVM</a:t>
          </a:r>
        </a:p>
      </dgm: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en-US"/>
        </a:p>
      </dgm: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en-US" dirty="0"/>
            <a:t>Normalization</a:t>
          </a:r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en-US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en-US" dirty="0"/>
            <a:t>Tokenization</a:t>
          </a:r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en-US"/>
        </a:p>
      </dgm:t>
    </dgm:pt>
    <dgm:pt modelId="{BBAA10AA-4D71-1A49-B48C-36DB46FA3319}">
      <dgm:prSet/>
      <dgm:spPr/>
      <dgm:t>
        <a:bodyPr/>
        <a:lstStyle/>
        <a:p>
          <a:r>
            <a:rPr lang="it-IT" dirty="0" err="1"/>
            <a:t>Stopwords</a:t>
          </a:r>
          <a:r>
            <a:rPr lang="it-IT" dirty="0"/>
            <a:t> </a:t>
          </a:r>
          <a:r>
            <a:rPr lang="it-IT" dirty="0" err="1"/>
            <a:t>Filtering</a:t>
          </a:r>
          <a:endParaRPr lang="it-IT" dirty="0"/>
        </a:p>
      </dgm:t>
    </dgm:pt>
    <dgm:pt modelId="{79C5EDFD-490B-DC41-9A08-5932B0AFFDA3}" type="parTrans" cxnId="{509C31D4-6C89-1145-BF7A-DD7B9A0534BC}">
      <dgm:prSet/>
      <dgm:spPr/>
      <dgm:t>
        <a:bodyPr/>
        <a:lstStyle/>
        <a:p>
          <a:endParaRPr lang="it-IT"/>
        </a:p>
      </dgm:t>
    </dgm:pt>
    <dgm:pt modelId="{3BB89D30-1FC7-874A-AD23-C7FC38934D30}" type="sibTrans" cxnId="{509C31D4-6C89-1145-BF7A-DD7B9A0534BC}">
      <dgm:prSet/>
      <dgm:spPr/>
      <dgm:t>
        <a:bodyPr/>
        <a:lstStyle/>
        <a:p>
          <a:endParaRPr lang="it-IT"/>
        </a:p>
      </dgm:t>
    </dgm:pt>
    <dgm:pt modelId="{69061494-9770-8944-AC18-5840D0F77A41}">
      <dgm:prSet/>
      <dgm:spPr/>
      <dgm:t>
        <a:bodyPr/>
        <a:lstStyle/>
        <a:p>
          <a:r>
            <a:rPr lang="it-IT" dirty="0" err="1"/>
            <a:t>Stemming</a:t>
          </a:r>
          <a:endParaRPr lang="it-IT" dirty="0"/>
        </a:p>
      </dgm:t>
    </dgm:pt>
    <dgm:pt modelId="{BEBAF0BD-AFF4-0A4E-9A03-A73C36EADCB8}" type="parTrans" cxnId="{43562D8C-1739-4142-A2F5-0ACB1BFE3D1A}">
      <dgm:prSet/>
      <dgm:spPr/>
      <dgm:t>
        <a:bodyPr/>
        <a:lstStyle/>
        <a:p>
          <a:endParaRPr lang="it-IT"/>
        </a:p>
      </dgm:t>
    </dgm:pt>
    <dgm:pt modelId="{B96180E9-4B85-BA46-AD7B-5BA378E580DC}" type="sibTrans" cxnId="{43562D8C-1739-4142-A2F5-0ACB1BFE3D1A}">
      <dgm:prSet/>
      <dgm:spPr/>
      <dgm:t>
        <a:bodyPr/>
        <a:lstStyle/>
        <a:p>
          <a:endParaRPr lang="it-IT"/>
        </a:p>
      </dgm:t>
    </dgm:pt>
    <dgm:pt modelId="{26501E19-4E57-2840-9048-C601B3E5A4AE}">
      <dgm:prSet phldrT="[Text]"/>
      <dgm:spPr/>
      <dgm:t>
        <a:bodyPr rtlCol="0"/>
        <a:lstStyle/>
        <a:p>
          <a:pPr rtl="0"/>
          <a:r>
            <a:rPr lang="en-US" dirty="0"/>
            <a:t>Word Embedding</a:t>
          </a:r>
        </a:p>
      </dgm:t>
    </dgm:pt>
    <dgm:pt modelId="{F828D0BD-6CC9-C342-B2F8-E478BEA7FB93}" type="parTrans" cxnId="{B3D5A5B7-853A-D745-9627-31F988737FE9}">
      <dgm:prSet/>
      <dgm:spPr/>
      <dgm:t>
        <a:bodyPr/>
        <a:lstStyle/>
        <a:p>
          <a:endParaRPr lang="it-IT"/>
        </a:p>
      </dgm:t>
    </dgm:pt>
    <dgm:pt modelId="{0E8EBF98-A75A-454B-B214-7EDFC2CFFA9A}" type="sibTrans" cxnId="{B3D5A5B7-853A-D745-9627-31F988737FE9}">
      <dgm:prSet/>
      <dgm:spPr/>
      <dgm:t>
        <a:bodyPr/>
        <a:lstStyle/>
        <a:p>
          <a:endParaRPr lang="it-IT"/>
        </a:p>
      </dgm:t>
    </dgm:pt>
    <dgm:pt modelId="{6E7DBE00-7E5B-46F8-BBA0-CF0079A58E82}">
      <dgm:prSet phldrT="[Text]"/>
      <dgm:spPr/>
      <dgm:t>
        <a:bodyPr rtlCol="0"/>
        <a:lstStyle/>
        <a:p>
          <a:pPr rtl="0"/>
          <a:r>
            <a:rPr lang="en-US" dirty="0"/>
            <a:t>CNB</a:t>
          </a:r>
        </a:p>
      </dgm:t>
    </dgm:pt>
    <dgm:pt modelId="{65147ED7-18A4-49A5-9AEE-066FB0363316}" type="sib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6FAC7821-43C2-4A12-9638-E9B1BDE7C8D8}" type="parTrans" cxnId="{3D080EE7-BDF0-495B-A4FB-103A296CD73B}">
      <dgm:prSet/>
      <dgm:spPr/>
      <dgm:t>
        <a:bodyPr rtlCol="0"/>
        <a:lstStyle/>
        <a:p>
          <a:pPr rtl="0"/>
          <a:endParaRPr lang="en-US"/>
        </a:p>
      </dgm:t>
    </dgm:pt>
    <dgm:pt modelId="{EC0D6595-8311-6D4C-BB9B-0F4ACB88EEB5}">
      <dgm:prSet phldrT="[Text]"/>
      <dgm:spPr/>
      <dgm:t>
        <a:bodyPr rtlCol="0"/>
        <a:lstStyle/>
        <a:p>
          <a:pPr rtl="0"/>
          <a:r>
            <a:rPr lang="en-US" dirty="0"/>
            <a:t>PAC</a:t>
          </a:r>
        </a:p>
      </dgm:t>
    </dgm:pt>
    <dgm:pt modelId="{E4C37746-23AE-3D47-A27D-7F1FAFA3C695}" type="parTrans" cxnId="{7B84C7B0-EFD0-5749-8C44-6B9A21A8221B}">
      <dgm:prSet/>
      <dgm:spPr/>
      <dgm:t>
        <a:bodyPr/>
        <a:lstStyle/>
        <a:p>
          <a:endParaRPr lang="it-IT"/>
        </a:p>
      </dgm:t>
    </dgm:pt>
    <dgm:pt modelId="{4E0F9FC1-8C51-7046-8B06-8510F0B8C358}" type="sibTrans" cxnId="{7B84C7B0-EFD0-5749-8C44-6B9A21A8221B}">
      <dgm:prSet/>
      <dgm:spPr/>
      <dgm:t>
        <a:bodyPr/>
        <a:lstStyle/>
        <a:p>
          <a:endParaRPr lang="it-IT"/>
        </a:p>
      </dgm:t>
    </dgm:pt>
    <dgm:pt modelId="{61364B3C-8C17-5941-B040-EAD1E8303DDC}">
      <dgm:prSet phldrT="[Text]"/>
      <dgm:spPr/>
      <dgm:t>
        <a:bodyPr rtlCol="0"/>
        <a:lstStyle/>
        <a:p>
          <a:pPr rtl="0"/>
          <a:r>
            <a:rPr lang="en-US" dirty="0"/>
            <a:t>MLP</a:t>
          </a:r>
        </a:p>
      </dgm:t>
    </dgm:pt>
    <dgm:pt modelId="{AC3F0268-D5BB-5C4E-A758-203C888B47DB}" type="parTrans" cxnId="{99AE9075-F718-C046-AAA1-92A77BF723ED}">
      <dgm:prSet/>
      <dgm:spPr/>
      <dgm:t>
        <a:bodyPr/>
        <a:lstStyle/>
        <a:p>
          <a:endParaRPr lang="it-IT"/>
        </a:p>
      </dgm:t>
    </dgm:pt>
    <dgm:pt modelId="{CB009391-1D75-0E49-B397-350CF739BBC0}" type="sibTrans" cxnId="{99AE9075-F718-C046-AAA1-92A77BF723ED}">
      <dgm:prSet/>
      <dgm:spPr/>
      <dgm:t>
        <a:bodyPr/>
        <a:lstStyle/>
        <a:p>
          <a:endParaRPr lang="it-IT"/>
        </a:p>
      </dgm:t>
    </dgm:pt>
    <dgm:pt modelId="{7965BF48-825D-FC42-B061-807C38FEB7D2}">
      <dgm:prSet phldrT="[Text]"/>
      <dgm:spPr/>
      <dgm:t>
        <a:bodyPr rtlCol="0"/>
        <a:lstStyle/>
        <a:p>
          <a:pPr rtl="0"/>
          <a:r>
            <a:rPr lang="en-US" dirty="0"/>
            <a:t>CNN</a:t>
          </a:r>
        </a:p>
      </dgm:t>
    </dgm:pt>
    <dgm:pt modelId="{729CC0C2-D498-C04D-924D-F56B185D28E8}" type="parTrans" cxnId="{005DDADA-1FE7-1145-9537-CDC2EED4A1B9}">
      <dgm:prSet/>
      <dgm:spPr/>
      <dgm:t>
        <a:bodyPr/>
        <a:lstStyle/>
        <a:p>
          <a:endParaRPr lang="it-IT"/>
        </a:p>
      </dgm:t>
    </dgm:pt>
    <dgm:pt modelId="{29BF05CD-1B02-8747-9389-5AD84EE90084}" type="sibTrans" cxnId="{005DDADA-1FE7-1145-9537-CDC2EED4A1B9}">
      <dgm:prSet/>
      <dgm:spPr/>
      <dgm:t>
        <a:bodyPr/>
        <a:lstStyle/>
        <a:p>
          <a:endParaRPr lang="it-IT"/>
        </a:p>
      </dgm:t>
    </dgm:pt>
    <dgm:pt modelId="{646FDB9F-6EF5-754E-AF74-3968A64C7BF9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FBE19550-A34B-E449-BF3C-CB4084B4C4C5}" type="parTrans" cxnId="{1E007110-FFD6-164D-B8B5-66A00C6F5200}">
      <dgm:prSet/>
      <dgm:spPr/>
      <dgm:t>
        <a:bodyPr/>
        <a:lstStyle/>
        <a:p>
          <a:endParaRPr lang="it-IT"/>
        </a:p>
      </dgm:t>
    </dgm:pt>
    <dgm:pt modelId="{DD166FF5-86E8-084A-94C2-7B2A5427533A}" type="sibTrans" cxnId="{1E007110-FFD6-164D-B8B5-66A00C6F5200}">
      <dgm:prSet/>
      <dgm:spPr/>
      <dgm:t>
        <a:bodyPr/>
        <a:lstStyle/>
        <a:p>
          <a:endParaRPr lang="it-IT"/>
        </a:p>
      </dgm:t>
    </dgm:pt>
    <dgm:pt modelId="{C5ED687E-93C5-3646-8A1D-0230D3567BE9}">
      <dgm:prSet phldrT="[Text]"/>
      <dgm:spPr/>
      <dgm:t>
        <a:bodyPr rtlCol="0"/>
        <a:lstStyle/>
        <a:p>
          <a:pPr rtl="0"/>
          <a:r>
            <a:rPr lang="en-US" dirty="0"/>
            <a:t>LSTM</a:t>
          </a:r>
        </a:p>
      </dgm:t>
    </dgm:pt>
    <dgm:pt modelId="{888BAAC0-BD41-1748-9C30-68C3602E0377}" type="parTrans" cxnId="{63894309-A54E-6C44-987F-07991E37F1B9}">
      <dgm:prSet/>
      <dgm:spPr/>
      <dgm:t>
        <a:bodyPr/>
        <a:lstStyle/>
        <a:p>
          <a:endParaRPr lang="it-IT"/>
        </a:p>
      </dgm:t>
    </dgm:pt>
    <dgm:pt modelId="{EF0917A4-AB1C-E94D-B40C-7D1044A72D69}" type="sibTrans" cxnId="{63894309-A54E-6C44-987F-07991E37F1B9}">
      <dgm:prSet/>
      <dgm:spPr/>
      <dgm:t>
        <a:bodyPr/>
        <a:lstStyle/>
        <a:p>
          <a:endParaRPr lang="it-IT"/>
        </a:p>
      </dgm:t>
    </dgm:pt>
    <dgm:pt modelId="{016E4BA4-38EE-2E47-814B-3C5BE9A3B588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5BE3A97D-3D64-A946-A9F7-78DBBEE033C2}" type="parTrans" cxnId="{4BBF1460-1159-A349-86A3-1817DD6FFA6E}">
      <dgm:prSet/>
      <dgm:spPr/>
      <dgm:t>
        <a:bodyPr/>
        <a:lstStyle/>
        <a:p>
          <a:endParaRPr lang="it-IT"/>
        </a:p>
      </dgm:t>
    </dgm:pt>
    <dgm:pt modelId="{B474DABB-4D99-4B44-909D-32335326C802}" type="sibTrans" cxnId="{4BBF1460-1159-A349-86A3-1817DD6FFA6E}">
      <dgm:prSet/>
      <dgm:spPr/>
      <dgm:t>
        <a:bodyPr/>
        <a:lstStyle/>
        <a:p>
          <a:endParaRPr lang="it-IT"/>
        </a:p>
      </dgm:t>
    </dgm:pt>
    <dgm:pt modelId="{4DE1ACAC-F9AD-2A47-A8EB-2E0A2783769B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22F1B35B-1D71-A147-805C-0F770A3F42E7}" type="sibTrans" cxnId="{BF0382EF-CB7D-FE4B-B426-B6D77EE03783}">
      <dgm:prSet/>
      <dgm:spPr/>
      <dgm:t>
        <a:bodyPr/>
        <a:lstStyle/>
        <a:p>
          <a:endParaRPr lang="it-IT"/>
        </a:p>
      </dgm:t>
    </dgm:pt>
    <dgm:pt modelId="{C8488651-F1A4-FD48-9958-022CC414761F}" type="parTrans" cxnId="{BF0382EF-CB7D-FE4B-B426-B6D77EE03783}">
      <dgm:prSet/>
      <dgm:spPr/>
      <dgm:t>
        <a:bodyPr/>
        <a:lstStyle/>
        <a:p>
          <a:endParaRPr lang="it-IT"/>
        </a:p>
      </dgm:t>
    </dgm:pt>
    <dgm:pt modelId="{38D8AD19-0B72-D242-866F-E61612766B7B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C112018A-E315-2042-BEDD-B0A222D41181}" type="parTrans" cxnId="{11576E34-3244-5B4B-AE5F-82DDB45AC8C1}">
      <dgm:prSet/>
      <dgm:spPr/>
      <dgm:t>
        <a:bodyPr/>
        <a:lstStyle/>
        <a:p>
          <a:endParaRPr lang="it-IT"/>
        </a:p>
      </dgm:t>
    </dgm:pt>
    <dgm:pt modelId="{EC899749-6404-1147-B1B9-5D4EEE095E97}" type="sibTrans" cxnId="{11576E34-3244-5B4B-AE5F-82DDB45AC8C1}">
      <dgm:prSet/>
      <dgm:spPr/>
      <dgm:t>
        <a:bodyPr/>
        <a:lstStyle/>
        <a:p>
          <a:endParaRPr lang="it-IT"/>
        </a:p>
      </dgm:t>
    </dgm:pt>
    <dgm:pt modelId="{C42E5D37-AE75-2042-8454-AAC3F1A42435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D7E0516A-4B4A-3C41-8E97-D80B1307EFB0}" type="parTrans" cxnId="{A2317FF2-029F-AB4A-A75A-6FA4BF739896}">
      <dgm:prSet/>
      <dgm:spPr/>
      <dgm:t>
        <a:bodyPr/>
        <a:lstStyle/>
        <a:p>
          <a:endParaRPr lang="it-IT"/>
        </a:p>
      </dgm:t>
    </dgm:pt>
    <dgm:pt modelId="{04E11C24-309C-D642-9E08-60CE72C69E31}" type="sibTrans" cxnId="{A2317FF2-029F-AB4A-A75A-6FA4BF739896}">
      <dgm:prSet/>
      <dgm:spPr/>
      <dgm:t>
        <a:bodyPr/>
        <a:lstStyle/>
        <a:p>
          <a:endParaRPr lang="it-IT"/>
        </a:p>
      </dgm:t>
    </dgm:pt>
    <dgm:pt modelId="{CD078D58-E764-414B-9972-3B0353550934}">
      <dgm:prSet/>
      <dgm:spPr/>
      <dgm:t>
        <a:bodyPr/>
        <a:lstStyle/>
        <a:p>
          <a:endParaRPr lang="it-IT" dirty="0"/>
        </a:p>
      </dgm:t>
    </dgm:pt>
    <dgm:pt modelId="{699817D1-570E-8E4A-9938-C97FE9B2D9B1}" type="parTrans" cxnId="{631656FD-4C66-7A41-989C-097E0FA979FC}">
      <dgm:prSet/>
      <dgm:spPr/>
      <dgm:t>
        <a:bodyPr/>
        <a:lstStyle/>
        <a:p>
          <a:endParaRPr lang="it-IT"/>
        </a:p>
      </dgm:t>
    </dgm:pt>
    <dgm:pt modelId="{8C749835-165A-514B-9C19-56E949901AA3}" type="sibTrans" cxnId="{631656FD-4C66-7A41-989C-097E0FA979FC}">
      <dgm:prSet/>
      <dgm:spPr/>
      <dgm:t>
        <a:bodyPr/>
        <a:lstStyle/>
        <a:p>
          <a:endParaRPr lang="it-IT"/>
        </a:p>
      </dgm:t>
    </dgm:pt>
    <dgm:pt modelId="{F6AFF25B-AC08-F844-B1D7-D156698B6149}">
      <dgm:prSet phldrT="[Text]"/>
      <dgm:spPr/>
      <dgm:t>
        <a:bodyPr rtlCol="0"/>
        <a:lstStyle/>
        <a:p>
          <a:pPr rtl="0"/>
          <a:endParaRPr lang="en-US" dirty="0"/>
        </a:p>
      </dgm:t>
    </dgm:pt>
    <dgm:pt modelId="{167A8559-0FFB-4C4B-AE9F-18A1204FAD60}" type="parTrans" cxnId="{F39380A5-3D7D-8D4A-A6F8-8678BD4793DB}">
      <dgm:prSet/>
      <dgm:spPr/>
      <dgm:t>
        <a:bodyPr/>
        <a:lstStyle/>
        <a:p>
          <a:endParaRPr lang="it-IT"/>
        </a:p>
      </dgm:t>
    </dgm:pt>
    <dgm:pt modelId="{928986FA-2C09-6D48-AA06-088645D097F9}" type="sibTrans" cxnId="{F39380A5-3D7D-8D4A-A6F8-8678BD4793DB}">
      <dgm:prSet/>
      <dgm:spPr/>
      <dgm:t>
        <a:bodyPr/>
        <a:lstStyle/>
        <a:p>
          <a:endParaRPr lang="it-IT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6290A1D-B222-A74F-B3CB-B308D8F90587}" type="pres">
      <dgm:prSet presAssocID="{F6D27D1B-CDCB-481F-B8FA-AB31B2A119DE}" presName="composite2" presStyleCnt="0"/>
      <dgm:spPr/>
    </dgm:pt>
    <dgm:pt modelId="{96AF602C-9296-0540-B5B6-F6A2BA985896}" type="pres">
      <dgm:prSet presAssocID="{F6D27D1B-CDCB-481F-B8FA-AB31B2A119DE}" presName="dummyNode2" presStyleLbl="node1" presStyleIdx="0" presStyleCnt="3"/>
      <dgm:spPr/>
    </dgm:pt>
    <dgm:pt modelId="{45210DA8-9893-DC45-8965-D0990046DDAA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DD11E409-FFD1-3F4F-90A8-E4B12C5A4CB9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B3980D2B-6D54-3542-949E-6DC9CF455450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61C9EB05-899E-984E-8F5F-F84640FE41B1}" type="pres">
      <dgm:prSet presAssocID="{F6D27D1B-CDCB-481F-B8FA-AB31B2A119DE}" presName="connSite2" presStyleCnt="0"/>
      <dgm:spPr/>
    </dgm:pt>
    <dgm:pt modelId="{21B1742B-B5F1-F642-A700-2EAC73B58DCC}" type="pres">
      <dgm:prSet presAssocID="{7AEB6639-3258-49E8-8B1F-B4A9C61922BE}" presName="Name18" presStyleLbl="sibTrans2D1" presStyleIdx="1" presStyleCnt="2"/>
      <dgm:spPr/>
    </dgm:pt>
    <dgm:pt modelId="{0A42A384-023F-A241-8C87-C37563E567F4}" type="pres">
      <dgm:prSet presAssocID="{58828492-5CEF-4AFE-95CB-5D7E6A18158B}" presName="composite1" presStyleCnt="0"/>
      <dgm:spPr/>
    </dgm:pt>
    <dgm:pt modelId="{FE1E416A-8D9E-7A4B-B158-49B5431EF398}" type="pres">
      <dgm:prSet presAssocID="{58828492-5CEF-4AFE-95CB-5D7E6A18158B}" presName="dummyNode1" presStyleLbl="node1" presStyleIdx="1" presStyleCnt="3"/>
      <dgm:spPr/>
    </dgm:pt>
    <dgm:pt modelId="{B021CBA0-C630-D041-9A85-16243AFF527D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994404CE-619A-7B4B-A7F1-774669786B8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989B0E11-F15B-364F-B5DD-1A6EB1CD54C5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108CD146-6B4A-8E4C-96DC-E7AA334E182F}" type="pres">
      <dgm:prSet presAssocID="{58828492-5CEF-4AFE-95CB-5D7E6A18158B}" presName="connSite1" presStyleCnt="0"/>
      <dgm:spPr/>
    </dgm:pt>
  </dgm:ptLst>
  <dgm:cxnLst>
    <dgm:cxn modelId="{4AADC804-ECEA-4840-8C14-7FFF754A5A69}" type="presOf" srcId="{F6AFF25B-AC08-F844-B1D7-D156698B6149}" destId="{DD11E409-FFD1-3F4F-90A8-E4B12C5A4CB9}" srcOrd="1" destOrd="0" presId="urn:microsoft.com/office/officeart/2005/8/layout/hProcess4"/>
    <dgm:cxn modelId="{15249A07-A934-C546-83E8-41F577C8C8D8}" type="presOf" srcId="{F6AFF25B-AC08-F844-B1D7-D156698B6149}" destId="{45210DA8-9893-DC45-8965-D0990046DDAA}" srcOrd="0" destOrd="0" presId="urn:microsoft.com/office/officeart/2005/8/layout/hProcess4"/>
    <dgm:cxn modelId="{63894309-A54E-6C44-987F-07991E37F1B9}" srcId="{58828492-5CEF-4AFE-95CB-5D7E6A18158B}" destId="{C5ED687E-93C5-3646-8A1D-0230D3567BE9}" srcOrd="6" destOrd="0" parTransId="{888BAAC0-BD41-1748-9C30-68C3602E0377}" sibTransId="{EF0917A4-AB1C-E94D-B40C-7D1044A72D69}"/>
    <dgm:cxn modelId="{05494910-AD25-E344-A101-153045019A9A}" type="presOf" srcId="{C42E5D37-AE75-2042-8454-AAC3F1A42435}" destId="{BFE859F2-A9E8-4F95-9161-8EC68F2D30C4}" srcOrd="1" destOrd="3" presId="urn:microsoft.com/office/officeart/2005/8/layout/hProcess4"/>
    <dgm:cxn modelId="{1E007110-FFD6-164D-B8B5-66A00C6F5200}" srcId="{58828492-5CEF-4AFE-95CB-5D7E6A18158B}" destId="{646FDB9F-6EF5-754E-AF74-3968A64C7BF9}" srcOrd="4" destOrd="0" parTransId="{FBE19550-A34B-E449-BF3C-CB4084B4C4C5}" sibTransId="{DD166FF5-86E8-084A-94C2-7B2A5427533A}"/>
    <dgm:cxn modelId="{E90EAD11-41D2-FD4B-A993-C27F3B2F24D4}" type="presOf" srcId="{58828492-5CEF-4AFE-95CB-5D7E6A18158B}" destId="{989B0E11-F15B-364F-B5DD-1A6EB1CD54C5}" srcOrd="0" destOrd="0" presId="urn:microsoft.com/office/officeart/2005/8/layout/hProcess4"/>
    <dgm:cxn modelId="{25D3BB18-2863-2740-B96D-F24F0B350538}" type="presOf" srcId="{F6D27D1B-CDCB-481F-B8FA-AB31B2A119DE}" destId="{B3980D2B-6D54-3542-949E-6DC9CF455450}" srcOrd="0" destOrd="0" presId="urn:microsoft.com/office/officeart/2005/8/layout/hProcess4"/>
    <dgm:cxn modelId="{BB875E1A-0AA5-884F-9122-128C8BF478F2}" type="presOf" srcId="{7965BF48-825D-FC42-B061-807C38FEB7D2}" destId="{B021CBA0-C630-D041-9A85-16243AFF527D}" srcOrd="0" destOrd="5" presId="urn:microsoft.com/office/officeart/2005/8/layout/hProcess4"/>
    <dgm:cxn modelId="{B7B50F1F-A73E-8F44-A07E-10CF2FAC7076}" type="presOf" srcId="{AB2E8498-CC81-452F-A895-08F3845AA347}" destId="{96015622-8A46-45CF-A72A-2856B699B374}" srcOrd="0" destOrd="0" presId="urn:microsoft.com/office/officeart/2005/8/layout/hProcess4"/>
    <dgm:cxn modelId="{0FEA9D24-8923-C040-8562-0CABFC2EBD34}" type="presOf" srcId="{EC0D6595-8311-6D4C-BB9B-0F4ACB88EEB5}" destId="{B021CBA0-C630-D041-9A85-16243AFF527D}" srcOrd="0" destOrd="3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C695A731-D701-7D4D-9F1A-9A534B0D0A56}" type="presOf" srcId="{BBAA10AA-4D71-1A49-B48C-36DB46FA3319}" destId="{BFE859F2-A9E8-4F95-9161-8EC68F2D30C4}" srcOrd="1" destOrd="4" presId="urn:microsoft.com/office/officeart/2005/8/layout/hProcess4"/>
    <dgm:cxn modelId="{11576E34-3244-5B4B-AE5F-82DDB45AC8C1}" srcId="{FB986F71-3126-4196-BD30-74AEDC39A1CA}" destId="{38D8AD19-0B72-D242-866F-E61612766B7B}" srcOrd="1" destOrd="0" parTransId="{C112018A-E315-2042-BEDD-B0A222D41181}" sibTransId="{EC899749-6404-1147-B1B9-5D4EEE095E97}"/>
    <dgm:cxn modelId="{CA1FBF35-D72A-6F42-A232-D33727AEB483}" type="presOf" srcId="{646FDB9F-6EF5-754E-AF74-3968A64C7BF9}" destId="{B021CBA0-C630-D041-9A85-16243AFF527D}" srcOrd="0" destOrd="4" presId="urn:microsoft.com/office/officeart/2005/8/layout/hProcess4"/>
    <dgm:cxn modelId="{2E604837-7A80-B345-A424-01559734F44E}" type="presOf" srcId="{C5ED687E-93C5-3646-8A1D-0230D3567BE9}" destId="{994404CE-619A-7B4B-A7F1-774669786B8B}" srcOrd="1" destOrd="6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22CCC742-1EC1-E34B-98EE-0749FF4149D3}" type="presOf" srcId="{68838C34-4D02-49F8-ADD7-BFA90D87B7EA}" destId="{994404CE-619A-7B4B-A7F1-774669786B8B}" srcOrd="1" destOrd="0" presId="urn:microsoft.com/office/officeart/2005/8/layout/hProcess4"/>
    <dgm:cxn modelId="{8199AF4C-F459-124C-A7AD-553EEBB0323A}" type="presOf" srcId="{61364B3C-8C17-5941-B040-EAD1E8303DDC}" destId="{994404CE-619A-7B4B-A7F1-774669786B8B}" srcOrd="1" destOrd="2" presId="urn:microsoft.com/office/officeart/2005/8/layout/hProcess4"/>
    <dgm:cxn modelId="{208ECC4C-4696-A949-90A8-92E1CE2E3794}" type="presOf" srcId="{69061494-9770-8944-AC18-5840D0F77A41}" destId="{BFE859F2-A9E8-4F95-9161-8EC68F2D30C4}" srcOrd="1" destOrd="6" presId="urn:microsoft.com/office/officeart/2005/8/layout/hProcess4"/>
    <dgm:cxn modelId="{F4DB584D-98FE-3342-9A0E-787EB7B7ED62}" type="presOf" srcId="{016E4BA4-38EE-2E47-814B-3C5BE9A3B588}" destId="{DD11E409-FFD1-3F4F-90A8-E4B12C5A4CB9}" srcOrd="1" destOrd="2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4BBF1460-1159-A349-86A3-1817DD6FFA6E}" srcId="{F6D27D1B-CDCB-481F-B8FA-AB31B2A119DE}" destId="{016E4BA4-38EE-2E47-814B-3C5BE9A3B588}" srcOrd="2" destOrd="0" parTransId="{5BE3A97D-3D64-A946-A9F7-78DBBEE033C2}" sibTransId="{B474DABB-4D99-4B44-909D-32335326C802}"/>
    <dgm:cxn modelId="{97B0F271-7419-5740-B041-6D7CBD94EB4D}" type="presOf" srcId="{CD078D58-E764-414B-9972-3B0353550934}" destId="{96015622-8A46-45CF-A72A-2856B699B374}" srcOrd="0" destOrd="5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99AE9075-F718-C046-AAA1-92A77BF723ED}" srcId="{58828492-5CEF-4AFE-95CB-5D7E6A18158B}" destId="{61364B3C-8C17-5941-B040-EAD1E8303DDC}" srcOrd="2" destOrd="0" parTransId="{AC3F0268-D5BB-5C4E-A758-203C888B47DB}" sibTransId="{CB009391-1D75-0E49-B397-350CF739BBC0}"/>
    <dgm:cxn modelId="{0BA4D181-E8A9-C64F-B280-9CA94043E164}" type="presOf" srcId="{68838C34-4D02-49F8-ADD7-BFA90D87B7EA}" destId="{B021CBA0-C630-D041-9A85-16243AFF527D}" srcOrd="0" destOrd="0" presId="urn:microsoft.com/office/officeart/2005/8/layout/hProcess4"/>
    <dgm:cxn modelId="{BE893D83-DD51-694B-A4F0-0365E2427683}" type="presOf" srcId="{016E4BA4-38EE-2E47-814B-3C5BE9A3B588}" destId="{45210DA8-9893-DC45-8965-D0990046DDAA}" srcOrd="0" destOrd="2" presId="urn:microsoft.com/office/officeart/2005/8/layout/hProcess4"/>
    <dgm:cxn modelId="{43562D8C-1739-4142-A2F5-0ACB1BFE3D1A}" srcId="{FB986F71-3126-4196-BD30-74AEDC39A1CA}" destId="{69061494-9770-8944-AC18-5840D0F77A41}" srcOrd="6" destOrd="0" parTransId="{BEBAF0BD-AFF4-0A4E-9A03-A73C36EADCB8}" sibTransId="{B96180E9-4B85-BA46-AD7B-5BA378E580DC}"/>
    <dgm:cxn modelId="{E3134E99-45F3-9842-8E91-19268F9AAC49}" type="presOf" srcId="{BF381BD4-48DC-48BF-8C18-C307CDD4D490}" destId="{96015622-8A46-45CF-A72A-2856B699B374}" srcOrd="0" destOrd="2" presId="urn:microsoft.com/office/officeart/2005/8/layout/hProcess4"/>
    <dgm:cxn modelId="{27F5029D-91BD-5E4B-9124-1E911457144E}" type="presOf" srcId="{26501E19-4E57-2840-9048-C601B3E5A4AE}" destId="{45210DA8-9893-DC45-8965-D0990046DDAA}" srcOrd="0" destOrd="4" presId="urn:microsoft.com/office/officeart/2005/8/layout/hProcess4"/>
    <dgm:cxn modelId="{DE309AA0-CF76-AC47-BF7A-FDA695666E08}" type="presOf" srcId="{26501E19-4E57-2840-9048-C601B3E5A4AE}" destId="{DD11E409-FFD1-3F4F-90A8-E4B12C5A4CB9}" srcOrd="1" destOrd="4" presId="urn:microsoft.com/office/officeart/2005/8/layout/hProcess4"/>
    <dgm:cxn modelId="{0A9AC0A1-C7EA-E845-B676-8246AF38BC75}" type="presOf" srcId="{38D8AD19-0B72-D242-866F-E61612766B7B}" destId="{96015622-8A46-45CF-A72A-2856B699B374}" srcOrd="0" destOrd="1" presId="urn:microsoft.com/office/officeart/2005/8/layout/hProcess4"/>
    <dgm:cxn modelId="{7F4AC9A1-FFA6-1A40-8A21-9955CE5803FB}" type="presOf" srcId="{7965BF48-825D-FC42-B061-807C38FEB7D2}" destId="{994404CE-619A-7B4B-A7F1-774669786B8B}" srcOrd="1" destOrd="5" presId="urn:microsoft.com/office/officeart/2005/8/layout/hProcess4"/>
    <dgm:cxn modelId="{F39380A5-3D7D-8D4A-A6F8-8678BD4793DB}" srcId="{F6D27D1B-CDCB-481F-B8FA-AB31B2A119DE}" destId="{F6AFF25B-AC08-F844-B1D7-D156698B6149}" srcOrd="0" destOrd="0" parTransId="{167A8559-0FFB-4C4B-AE9F-18A1204FAD60}" sibTransId="{928986FA-2C09-6D48-AA06-088645D097F9}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17B7B5AC-26DD-6943-A6BF-B3F8425CC387}" type="presOf" srcId="{4DE1ACAC-F9AD-2A47-A8EB-2E0A2783769B}" destId="{DD11E409-FFD1-3F4F-90A8-E4B12C5A4CB9}" srcOrd="1" destOrd="3" presId="urn:microsoft.com/office/officeart/2005/8/layout/hProcess4"/>
    <dgm:cxn modelId="{6A1E92AE-3E4C-304D-B405-08D3F3440DE2}" type="presOf" srcId="{61364B3C-8C17-5941-B040-EAD1E8303DDC}" destId="{B021CBA0-C630-D041-9A85-16243AFF527D}" srcOrd="0" destOrd="2" presId="urn:microsoft.com/office/officeart/2005/8/layout/hProcess4"/>
    <dgm:cxn modelId="{5193F4AF-7917-EC4C-97E1-7B91D46D6FA5}" type="presOf" srcId="{EC0D6595-8311-6D4C-BB9B-0F4ACB88EEB5}" destId="{994404CE-619A-7B4B-A7F1-774669786B8B}" srcOrd="1" destOrd="3" presId="urn:microsoft.com/office/officeart/2005/8/layout/hProcess4"/>
    <dgm:cxn modelId="{7B84C7B0-EFD0-5749-8C44-6B9A21A8221B}" srcId="{58828492-5CEF-4AFE-95CB-5D7E6A18158B}" destId="{EC0D6595-8311-6D4C-BB9B-0F4ACB88EEB5}" srcOrd="3" destOrd="0" parTransId="{E4C37746-23AE-3D47-A27D-7F1FAFA3C695}" sibTransId="{4E0F9FC1-8C51-7046-8B06-8510F0B8C358}"/>
    <dgm:cxn modelId="{CBC11AB3-EBF8-494E-A732-1B1D4FAF0EBC}" type="presOf" srcId="{AB2E8498-CC81-452F-A895-08F3845AA347}" destId="{BFE859F2-A9E8-4F95-9161-8EC68F2D30C4}" srcOrd="1" destOrd="0" presId="urn:microsoft.com/office/officeart/2005/8/layout/hProcess4"/>
    <dgm:cxn modelId="{B3D5A5B7-853A-D745-9627-31F988737FE9}" srcId="{F6D27D1B-CDCB-481F-B8FA-AB31B2A119DE}" destId="{26501E19-4E57-2840-9048-C601B3E5A4AE}" srcOrd="4" destOrd="0" parTransId="{F828D0BD-6CC9-C342-B2F8-E478BEA7FB93}" sibTransId="{0E8EBF98-A75A-454B-B214-7EDFC2CFFA9A}"/>
    <dgm:cxn modelId="{B3F283BB-42D5-B645-A6F7-694A8CF027DB}" type="presOf" srcId="{CD078D58-E764-414B-9972-3B0353550934}" destId="{BFE859F2-A9E8-4F95-9161-8EC68F2D30C4}" srcOrd="1" destOrd="5" presId="urn:microsoft.com/office/officeart/2005/8/layout/hProcess4"/>
    <dgm:cxn modelId="{8005B6BD-C31E-6540-B06A-B7DF438B2633}" type="presOf" srcId="{4DE1ACAC-F9AD-2A47-A8EB-2E0A2783769B}" destId="{45210DA8-9893-DC45-8965-D0990046DDAA}" srcOrd="0" destOrd="3" presId="urn:microsoft.com/office/officeart/2005/8/layout/hProcess4"/>
    <dgm:cxn modelId="{BFFBB6C2-17DB-EF4A-AA99-4667C50A43BB}" type="presOf" srcId="{6E7DBE00-7E5B-46F8-BBA0-CF0079A58E82}" destId="{B021CBA0-C630-D041-9A85-16243AFF527D}" srcOrd="0" destOrd="1" presId="urn:microsoft.com/office/officeart/2005/8/layout/hProcess4"/>
    <dgm:cxn modelId="{0F92BAC2-BF78-D14B-B55C-074CEEB9325A}" type="presOf" srcId="{646FDB9F-6EF5-754E-AF74-3968A64C7BF9}" destId="{994404CE-619A-7B4B-A7F1-774669786B8B}" srcOrd="1" destOrd="4" presId="urn:microsoft.com/office/officeart/2005/8/layout/hProcess4"/>
    <dgm:cxn modelId="{2E7B26C8-8C47-0F47-A2D6-8C45D1CC315F}" type="presOf" srcId="{FB986F71-3126-4196-BD30-74AEDC39A1CA}" destId="{E18C6CF4-EDEB-4539-A36D-E0355B626199}" srcOrd="0" destOrd="0" presId="urn:microsoft.com/office/officeart/2005/8/layout/hProcess4"/>
    <dgm:cxn modelId="{774525CB-9CA6-5247-A3F2-BB090B6AE7C8}" type="presOf" srcId="{C42E5D37-AE75-2042-8454-AAC3F1A42435}" destId="{96015622-8A46-45CF-A72A-2856B699B374}" srcOrd="0" destOrd="3" presId="urn:microsoft.com/office/officeart/2005/8/layout/hProcess4"/>
    <dgm:cxn modelId="{5F9EDECD-FB20-4615-B5EC-47255B2B532F}" srcId="{FB986F71-3126-4196-BD30-74AEDC39A1CA}" destId="{BF381BD4-48DC-48BF-8C18-C307CDD4D490}" srcOrd="2" destOrd="0" parTransId="{5D881325-883F-44A1-A5FB-E01856D07A5B}" sibTransId="{2C645F98-BC4B-4797-BC42-0872EA7B0575}"/>
    <dgm:cxn modelId="{3C0EFBCE-78D0-D74E-8C71-915758DAEF59}" type="presOf" srcId="{D0B150DF-3AA4-454C-8652-25880449C422}" destId="{6A63D16E-EEE6-4267-97EA-5AD7D2BC4E84}" srcOrd="0" destOrd="0" presId="urn:microsoft.com/office/officeart/2005/8/layout/hProcess4"/>
    <dgm:cxn modelId="{509C31D4-6C89-1145-BF7A-DD7B9A0534BC}" srcId="{FB986F71-3126-4196-BD30-74AEDC39A1CA}" destId="{BBAA10AA-4D71-1A49-B48C-36DB46FA3319}" srcOrd="4" destOrd="0" parTransId="{79C5EDFD-490B-DC41-9A08-5932B0AFFDA3}" sibTransId="{3BB89D30-1FC7-874A-AD23-C7FC38934D30}"/>
    <dgm:cxn modelId="{6E1FF5D7-A718-F344-9BC6-51D8AD77C45E}" type="presOf" srcId="{0B00F5A8-A0EF-4111-9D86-004317B4F49E}" destId="{DD11E409-FFD1-3F4F-90A8-E4B12C5A4CB9}" srcOrd="1" destOrd="1" presId="urn:microsoft.com/office/officeart/2005/8/layout/hProcess4"/>
    <dgm:cxn modelId="{A36BF4D8-536D-FB43-8F07-068A2B2736CA}" type="presOf" srcId="{BBAA10AA-4D71-1A49-B48C-36DB46FA3319}" destId="{96015622-8A46-45CF-A72A-2856B699B374}" srcOrd="0" destOrd="4" presId="urn:microsoft.com/office/officeart/2005/8/layout/hProcess4"/>
    <dgm:cxn modelId="{E99B8BDA-684D-394E-BA04-520D33F53415}" type="presOf" srcId="{BF381BD4-48DC-48BF-8C18-C307CDD4D490}" destId="{BFE859F2-A9E8-4F95-9161-8EC68F2D30C4}" srcOrd="1" destOrd="2" presId="urn:microsoft.com/office/officeart/2005/8/layout/hProcess4"/>
    <dgm:cxn modelId="{005DDADA-1FE7-1145-9537-CDC2EED4A1B9}" srcId="{58828492-5CEF-4AFE-95CB-5D7E6A18158B}" destId="{7965BF48-825D-FC42-B061-807C38FEB7D2}" srcOrd="5" destOrd="0" parTransId="{729CC0C2-D498-C04D-924D-F56B185D28E8}" sibTransId="{29BF05CD-1B02-8747-9389-5AD84EE90084}"/>
    <dgm:cxn modelId="{367662E4-3717-B541-B950-532BBA8A14E5}" type="presOf" srcId="{7AEB6639-3258-49E8-8B1F-B4A9C61922BE}" destId="{21B1742B-B5F1-F642-A700-2EAC73B58DCC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1" destOrd="0" parTransId="{EC916B99-8D26-4265-B7BE-BB461C68DA5C}" sibTransId="{CE48C676-980A-4BAC-A3C8-9ABC315DAE51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8DA586EB-ECC4-264C-BAFA-24D517EFB22C}" type="presOf" srcId="{69061494-9770-8944-AC18-5840D0F77A41}" destId="{96015622-8A46-45CF-A72A-2856B699B374}" srcOrd="0" destOrd="6" presId="urn:microsoft.com/office/officeart/2005/8/layout/hProcess4"/>
    <dgm:cxn modelId="{616E71ED-5685-454D-9169-C84101EAC178}" type="presOf" srcId="{C5ED687E-93C5-3646-8A1D-0230D3567BE9}" destId="{B021CBA0-C630-D041-9A85-16243AFF527D}" srcOrd="0" destOrd="6" presId="urn:microsoft.com/office/officeart/2005/8/layout/hProcess4"/>
    <dgm:cxn modelId="{44B3F8EE-AF4B-5A43-9E98-F00A2ADD140E}" type="presOf" srcId="{6E7DBE00-7E5B-46F8-BBA0-CF0079A58E82}" destId="{994404CE-619A-7B4B-A7F1-774669786B8B}" srcOrd="1" destOrd="1" presId="urn:microsoft.com/office/officeart/2005/8/layout/hProcess4"/>
    <dgm:cxn modelId="{BF0382EF-CB7D-FE4B-B426-B6D77EE03783}" srcId="{F6D27D1B-CDCB-481F-B8FA-AB31B2A119DE}" destId="{4DE1ACAC-F9AD-2A47-A8EB-2E0A2783769B}" srcOrd="3" destOrd="0" parTransId="{C8488651-F1A4-FD48-9958-022CC414761F}" sibTransId="{22F1B35B-1D71-A147-805C-0F770A3F42E7}"/>
    <dgm:cxn modelId="{A2317FF2-029F-AB4A-A75A-6FA4BF739896}" srcId="{FB986F71-3126-4196-BD30-74AEDC39A1CA}" destId="{C42E5D37-AE75-2042-8454-AAC3F1A42435}" srcOrd="3" destOrd="0" parTransId="{D7E0516A-4B4A-3C41-8E97-D80B1307EFB0}" sibTransId="{04E11C24-309C-D642-9E08-60CE72C69E31}"/>
    <dgm:cxn modelId="{9D4527F7-3527-544F-BD7A-1E169AF0A513}" type="presOf" srcId="{0B00F5A8-A0EF-4111-9D86-004317B4F49E}" destId="{45210DA8-9893-DC45-8965-D0990046DDAA}" srcOrd="0" destOrd="1" presId="urn:microsoft.com/office/officeart/2005/8/layout/hProcess4"/>
    <dgm:cxn modelId="{C950D7F9-9C29-AF43-BEB5-EF8817A85E48}" type="presOf" srcId="{38D8AD19-0B72-D242-866F-E61612766B7B}" destId="{BFE859F2-A9E8-4F95-9161-8EC68F2D30C4}" srcOrd="1" destOrd="1" presId="urn:microsoft.com/office/officeart/2005/8/layout/hProcess4"/>
    <dgm:cxn modelId="{631656FD-4C66-7A41-989C-097E0FA979FC}" srcId="{FB986F71-3126-4196-BD30-74AEDC39A1CA}" destId="{CD078D58-E764-414B-9972-3B0353550934}" srcOrd="5" destOrd="0" parTransId="{699817D1-570E-8E4A-9938-C97FE9B2D9B1}" sibTransId="{8C749835-165A-514B-9C19-56E949901AA3}"/>
    <dgm:cxn modelId="{0B635F2A-B3EC-3549-AB99-8D593D57621D}" type="presParOf" srcId="{3960CFF8-4383-4382-8D6D-F2A00F508E8D}" destId="{366CFF54-5C8F-47F9-BFD8-D9AF3EADDA3E}" srcOrd="0" destOrd="0" presId="urn:microsoft.com/office/officeart/2005/8/layout/hProcess4"/>
    <dgm:cxn modelId="{6B306C42-419B-4447-8C4B-026CDDF92EC7}" type="presParOf" srcId="{3960CFF8-4383-4382-8D6D-F2A00F508E8D}" destId="{13688FBD-4079-41FE-A6A2-B5B0F293E6BF}" srcOrd="1" destOrd="0" presId="urn:microsoft.com/office/officeart/2005/8/layout/hProcess4"/>
    <dgm:cxn modelId="{26E1F8FA-6E92-854B-B63E-B0C1C7E05725}" type="presParOf" srcId="{3960CFF8-4383-4382-8D6D-F2A00F508E8D}" destId="{224851B6-C14D-49DE-883B-A13003DA4601}" srcOrd="2" destOrd="0" presId="urn:microsoft.com/office/officeart/2005/8/layout/hProcess4"/>
    <dgm:cxn modelId="{665D0E2D-8AF6-5D43-8D09-D788916CF2B6}" type="presParOf" srcId="{224851B6-C14D-49DE-883B-A13003DA4601}" destId="{1439717B-283C-48FF-AF62-1990F52B6512}" srcOrd="0" destOrd="0" presId="urn:microsoft.com/office/officeart/2005/8/layout/hProcess4"/>
    <dgm:cxn modelId="{BF31D503-A483-ED4D-BACE-035886B277BC}" type="presParOf" srcId="{1439717B-283C-48FF-AF62-1990F52B6512}" destId="{BCCE6711-D1D8-4B2C-917E-41AB5A6114A8}" srcOrd="0" destOrd="0" presId="urn:microsoft.com/office/officeart/2005/8/layout/hProcess4"/>
    <dgm:cxn modelId="{FF52A0F8-38BE-E241-8720-7B00177B6193}" type="presParOf" srcId="{1439717B-283C-48FF-AF62-1990F52B6512}" destId="{96015622-8A46-45CF-A72A-2856B699B374}" srcOrd="1" destOrd="0" presId="urn:microsoft.com/office/officeart/2005/8/layout/hProcess4"/>
    <dgm:cxn modelId="{6FBBBF7D-D63D-8B46-B88A-16E2772A4B28}" type="presParOf" srcId="{1439717B-283C-48FF-AF62-1990F52B6512}" destId="{BFE859F2-A9E8-4F95-9161-8EC68F2D30C4}" srcOrd="2" destOrd="0" presId="urn:microsoft.com/office/officeart/2005/8/layout/hProcess4"/>
    <dgm:cxn modelId="{5D70956C-6C61-CD42-8904-8BB33C31F85B}" type="presParOf" srcId="{1439717B-283C-48FF-AF62-1990F52B6512}" destId="{E18C6CF4-EDEB-4539-A36D-E0355B626199}" srcOrd="3" destOrd="0" presId="urn:microsoft.com/office/officeart/2005/8/layout/hProcess4"/>
    <dgm:cxn modelId="{14BE4F24-75FA-BD45-84CB-BFA86A8DFA95}" type="presParOf" srcId="{1439717B-283C-48FF-AF62-1990F52B6512}" destId="{D9FCD5E9-9E94-4534-BAB4-3DB8EB44E7D0}" srcOrd="4" destOrd="0" presId="urn:microsoft.com/office/officeart/2005/8/layout/hProcess4"/>
    <dgm:cxn modelId="{C2A88CFB-A94E-5048-800E-65AFB766634A}" type="presParOf" srcId="{224851B6-C14D-49DE-883B-A13003DA4601}" destId="{6A63D16E-EEE6-4267-97EA-5AD7D2BC4E84}" srcOrd="1" destOrd="0" presId="urn:microsoft.com/office/officeart/2005/8/layout/hProcess4"/>
    <dgm:cxn modelId="{5BBF4DC2-89D0-0544-BAD8-CF12B81C9202}" type="presParOf" srcId="{224851B6-C14D-49DE-883B-A13003DA4601}" destId="{56290A1D-B222-A74F-B3CB-B308D8F90587}" srcOrd="2" destOrd="0" presId="urn:microsoft.com/office/officeart/2005/8/layout/hProcess4"/>
    <dgm:cxn modelId="{6DB300A5-D493-EA4D-9BE0-AF28AEC4BA10}" type="presParOf" srcId="{56290A1D-B222-A74F-B3CB-B308D8F90587}" destId="{96AF602C-9296-0540-B5B6-F6A2BA985896}" srcOrd="0" destOrd="0" presId="urn:microsoft.com/office/officeart/2005/8/layout/hProcess4"/>
    <dgm:cxn modelId="{98269A2D-DB13-9447-972F-B8C6C076F86B}" type="presParOf" srcId="{56290A1D-B222-A74F-B3CB-B308D8F90587}" destId="{45210DA8-9893-DC45-8965-D0990046DDAA}" srcOrd="1" destOrd="0" presId="urn:microsoft.com/office/officeart/2005/8/layout/hProcess4"/>
    <dgm:cxn modelId="{3155B4BB-820C-0741-A309-A394E6FB602C}" type="presParOf" srcId="{56290A1D-B222-A74F-B3CB-B308D8F90587}" destId="{DD11E409-FFD1-3F4F-90A8-E4B12C5A4CB9}" srcOrd="2" destOrd="0" presId="urn:microsoft.com/office/officeart/2005/8/layout/hProcess4"/>
    <dgm:cxn modelId="{614973C1-0F13-8943-A431-7C60C8376242}" type="presParOf" srcId="{56290A1D-B222-A74F-B3CB-B308D8F90587}" destId="{B3980D2B-6D54-3542-949E-6DC9CF455450}" srcOrd="3" destOrd="0" presId="urn:microsoft.com/office/officeart/2005/8/layout/hProcess4"/>
    <dgm:cxn modelId="{A737B35D-D1BC-3342-95D3-A01F26AEA716}" type="presParOf" srcId="{56290A1D-B222-A74F-B3CB-B308D8F90587}" destId="{61C9EB05-899E-984E-8F5F-F84640FE41B1}" srcOrd="4" destOrd="0" presId="urn:microsoft.com/office/officeart/2005/8/layout/hProcess4"/>
    <dgm:cxn modelId="{D912888C-D160-D44A-A9E4-71AAA807EF60}" type="presParOf" srcId="{224851B6-C14D-49DE-883B-A13003DA4601}" destId="{21B1742B-B5F1-F642-A700-2EAC73B58DCC}" srcOrd="3" destOrd="0" presId="urn:microsoft.com/office/officeart/2005/8/layout/hProcess4"/>
    <dgm:cxn modelId="{33E61A89-43AB-8142-A1EA-6FACEBCD664A}" type="presParOf" srcId="{224851B6-C14D-49DE-883B-A13003DA4601}" destId="{0A42A384-023F-A241-8C87-C37563E567F4}" srcOrd="4" destOrd="0" presId="urn:microsoft.com/office/officeart/2005/8/layout/hProcess4"/>
    <dgm:cxn modelId="{655975F2-2C87-AE46-A0B5-71E36559E4F9}" type="presParOf" srcId="{0A42A384-023F-A241-8C87-C37563E567F4}" destId="{FE1E416A-8D9E-7A4B-B158-49B5431EF398}" srcOrd="0" destOrd="0" presId="urn:microsoft.com/office/officeart/2005/8/layout/hProcess4"/>
    <dgm:cxn modelId="{7B64CCF2-3B35-F343-AA2B-002A5C23D42A}" type="presParOf" srcId="{0A42A384-023F-A241-8C87-C37563E567F4}" destId="{B021CBA0-C630-D041-9A85-16243AFF527D}" srcOrd="1" destOrd="0" presId="urn:microsoft.com/office/officeart/2005/8/layout/hProcess4"/>
    <dgm:cxn modelId="{A2F67265-F982-7544-A487-C9A6C3245EB2}" type="presParOf" srcId="{0A42A384-023F-A241-8C87-C37563E567F4}" destId="{994404CE-619A-7B4B-A7F1-774669786B8B}" srcOrd="2" destOrd="0" presId="urn:microsoft.com/office/officeart/2005/8/layout/hProcess4"/>
    <dgm:cxn modelId="{CC13B37F-8551-BD43-A273-A6EC8AF4B956}" type="presParOf" srcId="{0A42A384-023F-A241-8C87-C37563E567F4}" destId="{989B0E11-F15B-364F-B5DD-1A6EB1CD54C5}" srcOrd="3" destOrd="0" presId="urn:microsoft.com/office/officeart/2005/8/layout/hProcess4"/>
    <dgm:cxn modelId="{C054C93D-10C1-D249-84CE-8C54691888F6}" type="presParOf" srcId="{0A42A384-023F-A241-8C87-C37563E567F4}" destId="{108CD146-6B4A-8E4C-96DC-E7AA334E182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Normalization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Tokenization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Stopwords</a:t>
          </a:r>
          <a:r>
            <a:rPr lang="it-IT" sz="1200" kern="1200" dirty="0"/>
            <a:t> </a:t>
          </a:r>
          <a:r>
            <a:rPr lang="it-IT" sz="1200" kern="1200" dirty="0" err="1"/>
            <a:t>Filtering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 err="1"/>
            <a:t>Stemming</a:t>
          </a:r>
          <a:endParaRPr lang="it-IT" sz="1200" kern="1200" dirty="0"/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Pre-Processing</a:t>
          </a:r>
        </a:p>
      </dsp:txBody>
      <dsp:txXfrm>
        <a:off x="604789" y="2658781"/>
        <a:ext cx="2122325" cy="813490"/>
      </dsp:txXfrm>
    </dsp:sp>
    <dsp:sp modelId="{45210DA8-9893-DC45-8965-D0990046DDAA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" sz="1200" kern="1200" dirty="0"/>
            <a:t> B O W</a:t>
          </a: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Word Embedding</a:t>
          </a:r>
        </a:p>
      </dsp:txBody>
      <dsp:txXfrm>
        <a:off x="3255547" y="1527728"/>
        <a:ext cx="2351761" cy="1491398"/>
      </dsp:txXfrm>
    </dsp:sp>
    <dsp:sp modelId="{21B1742B-B5F1-F642-A700-2EAC73B58DC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3980D2B-6D54-3542-949E-6DC9CF455450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" sz="2100" kern="1200" dirty="0"/>
            <a:t> Text Representaion</a:t>
          </a:r>
          <a:endParaRPr lang="en-US" sz="2100" kern="1200" dirty="0"/>
        </a:p>
      </dsp:txBody>
      <dsp:txXfrm>
        <a:off x="3777692" y="642529"/>
        <a:ext cx="2122325" cy="813490"/>
      </dsp:txXfrm>
    </dsp:sp>
    <dsp:sp modelId="{B021CBA0-C630-D041-9A85-16243AFF527D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rtlCol="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SVM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CNB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MLP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PAC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CNN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LSTM</a:t>
          </a:r>
        </a:p>
      </dsp:txBody>
      <dsp:txXfrm>
        <a:off x="6428450" y="1095673"/>
        <a:ext cx="2351761" cy="1491398"/>
      </dsp:txXfrm>
    </dsp:sp>
    <dsp:sp modelId="{989B0E11-F15B-364F-B5DD-1A6EB1CD54C5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40005" bIns="26670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Text classification Model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FF075A9-79FD-4C25-8CB4-4C1C7B73C8A9}" type="datetime1">
              <a:rPr lang="it-IT" smtClean="0"/>
              <a:pPr algn="r" rtl="0"/>
              <a:t>17/01/21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it-IT" smtClean="0"/>
              <a:pPr algn="r"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5CDC68C7-8623-4451-B071-5021073ABB13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A157AA-52B0-4F49-B3D4-496D41D1B509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CA2BFF-AAA8-41C8-A69D-80CC7249AD61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492DBE-BBC3-4A28-A909-35593DADC5C7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BC4CE4E-6BDC-4433-87C5-0DA27E562036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39D2C5AA-0DA3-4C59-A655-F19CFD772404}" type="datetime1">
              <a:rPr lang="it-IT" smtClean="0"/>
              <a:pPr/>
              <a:t>17/01/21</a:t>
            </a:fld>
            <a:r>
              <a:rPr lang="it-IT" dirty="0"/>
              <a:t>​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19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it-IT" dirty="0"/>
              <a:t>​</a:t>
            </a:r>
            <a:fld id="{4477D747-ABC6-40AC-BC57-34748F6F8724}" type="datetime1">
              <a:rPr lang="it-IT" smtClean="0"/>
              <a:pPr/>
              <a:t>17/01/21</a:t>
            </a:fld>
            <a:r>
              <a:rPr lang="it-IT" dirty="0"/>
              <a:t>​</a:t>
            </a:r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DDA3C6-2C05-43C6-8484-28141B203A86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D9ACCD4-0230-4FDA-A408-AA7014F12B43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5BD336-A561-42D4-B53C-C768C8AFC1F4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/>
            <a:r>
              <a:rPr lang="it-IT" dirty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A98978-DDCB-4322-90DA-759B156EAB4D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it-IT" noProof="0" smtClean="0"/>
              <a:pPr rtl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DDE53-CDF8-4A6F-B68E-C9BDF459CFED}" type="datetime1">
              <a:rPr lang="it-IT" smtClean="0"/>
              <a:pPr/>
              <a:t>17/01/21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0.xml"/><Relationship Id="rId4" Type="http://schemas.openxmlformats.org/officeDocument/2006/relationships/chart" Target="../charts/char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it" dirty="0"/>
              <a:t>Text Mining</a:t>
            </a:r>
            <a:endParaRPr lang="en-US" dirty="0"/>
          </a:p>
        </p:txBody>
      </p:sp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" dirty="0"/>
              <a:t>Design and implement a framework in python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F9D48F-85CD-184A-8F80-51A9C39A0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5" b="17573"/>
          <a:stretch/>
        </p:blipFill>
        <p:spPr>
          <a:xfrm>
            <a:off x="4652962" y="332656"/>
            <a:ext cx="2882900" cy="18722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7F72307-E0FD-FD43-8BD9-A5CB81114090}"/>
              </a:ext>
            </a:extLst>
          </p:cNvPr>
          <p:cNvSpPr txBox="1"/>
          <p:nvPr/>
        </p:nvSpPr>
        <p:spPr>
          <a:xfrm>
            <a:off x="3637650" y="2157646"/>
            <a:ext cx="4913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MSc</a:t>
            </a:r>
            <a:r>
              <a:rPr lang="it-IT" dirty="0"/>
              <a:t> </a:t>
            </a:r>
            <a:r>
              <a:rPr lang="it-IT" b="1" dirty="0" err="1"/>
              <a:t>Artificial</a:t>
            </a:r>
            <a:r>
              <a:rPr lang="it-IT" b="1" dirty="0"/>
              <a:t> Intelligence and Data </a:t>
            </a:r>
            <a:r>
              <a:rPr lang="it-IT" b="1" dirty="0" err="1"/>
              <a:t>Engineering</a:t>
            </a:r>
            <a:endParaRPr lang="it-IT" b="1" dirty="0"/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B3100C-32AC-1C4F-A92E-F4B43F67AB92}"/>
              </a:ext>
            </a:extLst>
          </p:cNvPr>
          <p:cNvSpPr txBox="1"/>
          <p:nvPr/>
        </p:nvSpPr>
        <p:spPr>
          <a:xfrm>
            <a:off x="4268431" y="2586176"/>
            <a:ext cx="365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/>
              <a:t>Data </a:t>
            </a:r>
            <a:r>
              <a:rPr lang="it-IT" b="1" dirty="0" err="1"/>
              <a:t>Mining</a:t>
            </a:r>
            <a:r>
              <a:rPr lang="it-IT" b="1" dirty="0"/>
              <a:t> and Machine Learning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3C776E-D424-0D47-BD99-B92FCC8D4F58}"/>
              </a:ext>
            </a:extLst>
          </p:cNvPr>
          <p:cNvSpPr txBox="1"/>
          <p:nvPr/>
        </p:nvSpPr>
        <p:spPr>
          <a:xfrm>
            <a:off x="3584847" y="5939988"/>
            <a:ext cx="501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Presented</a:t>
            </a:r>
            <a:r>
              <a:rPr lang="it-IT" dirty="0"/>
              <a:t> by  Alberto CARUSO, Pietro CALABRESE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Indian Parliament Q&amp;A</a:t>
            </a:r>
            <a:br>
              <a:rPr lang="en-US" dirty="0"/>
            </a:br>
            <a:r>
              <a:rPr lang="en-US" dirty="0"/>
              <a:t>Dataset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it-IT" dirty="0">
                <a:solidFill>
                  <a:schemeClr val="accent1"/>
                </a:solidFill>
              </a:rPr>
              <a:t>Class Distribution </a:t>
            </a:r>
            <a:r>
              <a:rPr lang="it-IT" dirty="0" err="1">
                <a:solidFill>
                  <a:schemeClr val="accent1"/>
                </a:solidFill>
              </a:rPr>
              <a:t>Diagram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BDCD5A-DAC4-0042-94B6-F965134DF5A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C9A2847-A393-8145-A472-8F09D6FA2A94}"/>
              </a:ext>
            </a:extLst>
          </p:cNvPr>
          <p:cNvGrpSpPr/>
          <p:nvPr/>
        </p:nvGrpSpPr>
        <p:grpSpPr>
          <a:xfrm>
            <a:off x="4654252" y="567422"/>
            <a:ext cx="7212174" cy="5648404"/>
            <a:chOff x="4654252" y="567422"/>
            <a:chExt cx="7212174" cy="5648404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C8000C74-B9DE-AB48-A594-0875540E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42284" y="567422"/>
              <a:ext cx="6924142" cy="5342136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3FB7BEF-8EDB-A44D-A7AA-E2444DE0CB84}"/>
                </a:ext>
              </a:extLst>
            </p:cNvPr>
            <p:cNvSpPr txBox="1"/>
            <p:nvPr/>
          </p:nvSpPr>
          <p:spPr>
            <a:xfrm>
              <a:off x="4654252" y="2871235"/>
              <a:ext cx="430887" cy="69025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it-IT" sz="1600" dirty="0" err="1">
                  <a:solidFill>
                    <a:schemeClr val="accent1">
                      <a:lumMod val="50000"/>
                    </a:schemeClr>
                  </a:solidFill>
                </a:rPr>
                <a:t>Counts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AA9AE71-8473-3142-A550-8CA70C44E117}"/>
                </a:ext>
              </a:extLst>
            </p:cNvPr>
            <p:cNvSpPr txBox="1"/>
            <p:nvPr/>
          </p:nvSpPr>
          <p:spPr>
            <a:xfrm>
              <a:off x="8528141" y="5877272"/>
              <a:ext cx="806631" cy="33855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it-IT" sz="1600" dirty="0" err="1">
                  <a:solidFill>
                    <a:schemeClr val="accent1">
                      <a:lumMod val="50000"/>
                    </a:schemeClr>
                  </a:solidFill>
                </a:rPr>
                <a:t>Classes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38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9643310" cy="2819400"/>
          </a:xfrm>
        </p:spPr>
        <p:txBody>
          <a:bodyPr rtlCol="0"/>
          <a:lstStyle/>
          <a:p>
            <a:pPr rtl="0"/>
            <a:r>
              <a:rPr lang="en-US" dirty="0"/>
              <a:t>Bag Of Word - Text Representation 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classical machine learning classification algorithms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21AE32-2FB6-C943-81E9-4C9E26F5727A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260647"/>
            <a:ext cx="9144001" cy="867589"/>
          </a:xfrm>
        </p:spPr>
        <p:txBody>
          <a:bodyPr rtlCol="0"/>
          <a:lstStyle/>
          <a:p>
            <a:r>
              <a:rPr lang="en-US" dirty="0"/>
              <a:t>Bag Of Word - Text Representation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BE895E4-595C-0F4F-B535-E43A37A538C2}"/>
                  </a:ext>
                </a:extLst>
              </p:cNvPr>
              <p:cNvSpPr txBox="1"/>
              <p:nvPr/>
            </p:nvSpPr>
            <p:spPr>
              <a:xfrm>
                <a:off x="2061964" y="1396415"/>
                <a:ext cx="9175397" cy="386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Every </a:t>
                </a:r>
                <a:r>
                  <a:rPr lang="it-IT" dirty="0" err="1"/>
                  <a:t>pre-processed</a:t>
                </a:r>
                <a:r>
                  <a:rPr lang="it-IT" dirty="0"/>
                  <a:t> text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represented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a sparse </a:t>
                </a:r>
                <a:r>
                  <a:rPr lang="it-IT" dirty="0" err="1"/>
                  <a:t>vector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:r>
                  <a:rPr lang="it-IT" i="1" dirty="0"/>
                  <a:t>V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term</a:t>
                </a:r>
                <a:r>
                  <a:rPr lang="it-IT" dirty="0"/>
                  <a:t> </a:t>
                </a:r>
                <a:r>
                  <a:rPr lang="it-IT" dirty="0" err="1"/>
                  <a:t>vocabulary</a:t>
                </a:r>
                <a:endParaRPr lang="it-IT" i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BE895E4-595C-0F4F-B535-E43A37A53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964" y="1396415"/>
                <a:ext cx="9175397" cy="386452"/>
              </a:xfrm>
              <a:prstGeom prst="rect">
                <a:avLst/>
              </a:prstGeom>
              <a:blipFill>
                <a:blip r:embed="rId2"/>
                <a:stretch>
                  <a:fillRect l="-553" t="-3125" b="-218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F2A33D-9B1A-8444-A07D-A084C74E6183}"/>
              </a:ext>
            </a:extLst>
          </p:cNvPr>
          <p:cNvSpPr txBox="1"/>
          <p:nvPr/>
        </p:nvSpPr>
        <p:spPr>
          <a:xfrm>
            <a:off x="2334322" y="2596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55B30F7-E987-7A43-9234-30988BDE774E}"/>
                  </a:ext>
                </a:extLst>
              </p:cNvPr>
              <p:cNvSpPr txBox="1"/>
              <p:nvPr/>
            </p:nvSpPr>
            <p:spPr>
              <a:xfrm>
                <a:off x="1125860" y="2219850"/>
                <a:ext cx="9064645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Given a </a:t>
                </a:r>
                <a:r>
                  <a:rPr lang="it-IT" dirty="0" err="1"/>
                  <a:t>pre-processed</a:t>
                </a:r>
                <a:r>
                  <a:rPr lang="it-IT" dirty="0"/>
                  <a:t> text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, the entries in </a:t>
                </a:r>
                <a:r>
                  <a:rPr lang="it-IT" dirty="0" err="1"/>
                  <a:t>its</a:t>
                </a:r>
                <a:r>
                  <a:rPr lang="it-IT" dirty="0"/>
                  <a:t> BOW </a:t>
                </a:r>
                <a:r>
                  <a:rPr lang="it-IT" dirty="0" err="1"/>
                  <a:t>representation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corresponding</a:t>
                </a:r>
                <a:r>
                  <a:rPr lang="it-IT" dirty="0"/>
                  <a:t> to </a:t>
                </a:r>
                <a:r>
                  <a:rPr lang="it-IT" dirty="0" err="1"/>
                  <a:t>terms</a:t>
                </a:r>
                <a:r>
                  <a:rPr lang="it-IT" dirty="0"/>
                  <a:t> </a:t>
                </a:r>
                <a:r>
                  <a:rPr lang="it-IT" dirty="0" err="1"/>
                  <a:t>not</a:t>
                </a:r>
                <a:r>
                  <a:rPr lang="it-IT" dirty="0"/>
                  <a:t> </a:t>
                </a:r>
                <a:r>
                  <a:rPr lang="it-IT" dirty="0" err="1"/>
                  <a:t>appearing</a:t>
                </a:r>
                <a:r>
                  <a:rPr lang="it-IT" dirty="0"/>
                  <a:t> in the text are set to 0.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55B30F7-E987-7A43-9234-30988BDE7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860" y="2219850"/>
                <a:ext cx="9064645" cy="669992"/>
              </a:xfrm>
              <a:prstGeom prst="rect">
                <a:avLst/>
              </a:prstGeom>
              <a:blipFill>
                <a:blip r:embed="rId3"/>
                <a:stretch>
                  <a:fillRect l="-559" t="-1852" b="-129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264C492D-1575-D34E-B53B-9949591DE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355" y="3068960"/>
            <a:ext cx="4690113" cy="30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260647"/>
            <a:ext cx="9144001" cy="867589"/>
          </a:xfrm>
        </p:spPr>
        <p:txBody>
          <a:bodyPr rtlCol="0"/>
          <a:lstStyle/>
          <a:p>
            <a:r>
              <a:rPr lang="en-US" dirty="0"/>
              <a:t>Bag Of Word - Text Representation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F2A33D-9B1A-8444-A07D-A084C74E6183}"/>
              </a:ext>
            </a:extLst>
          </p:cNvPr>
          <p:cNvSpPr txBox="1"/>
          <p:nvPr/>
        </p:nvSpPr>
        <p:spPr>
          <a:xfrm>
            <a:off x="2334322" y="25963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E0AFC7-950D-6A4C-8021-B4C8BCD8BDA8}"/>
              </a:ext>
            </a:extLst>
          </p:cNvPr>
          <p:cNvSpPr txBox="1"/>
          <p:nvPr/>
        </p:nvSpPr>
        <p:spPr>
          <a:xfrm>
            <a:off x="1610686" y="2132856"/>
            <a:ext cx="1007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can compute the entries </a:t>
            </a:r>
            <a:r>
              <a:rPr lang="it-IT" dirty="0" err="1"/>
              <a:t>corrisponding</a:t>
            </a:r>
            <a:r>
              <a:rPr lang="it-IT" dirty="0"/>
              <a:t> to </a:t>
            </a:r>
            <a:r>
              <a:rPr lang="it-IT" dirty="0" err="1"/>
              <a:t>appearing</a:t>
            </a:r>
            <a:r>
              <a:rPr lang="it-IT" dirty="0"/>
              <a:t> in the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some </a:t>
            </a:r>
            <a:r>
              <a:rPr lang="it-IT" dirty="0" err="1"/>
              <a:t>projection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86DC9C-8CAA-3444-900E-6FD1D3C119DE}"/>
              </a:ext>
            </a:extLst>
          </p:cNvPr>
          <p:cNvSpPr txBox="1"/>
          <p:nvPr/>
        </p:nvSpPr>
        <p:spPr>
          <a:xfrm>
            <a:off x="6094412" y="2598003"/>
            <a:ext cx="4769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count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frequency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frequency</a:t>
            </a:r>
            <a:r>
              <a:rPr lang="it-IT" dirty="0"/>
              <a:t>-inverse </a:t>
            </a:r>
            <a:r>
              <a:rPr lang="it-IT" dirty="0" err="1"/>
              <a:t>document</a:t>
            </a:r>
            <a:r>
              <a:rPr lang="it-IT" dirty="0"/>
              <a:t> </a:t>
            </a:r>
            <a:r>
              <a:rPr lang="it-IT" dirty="0" err="1"/>
              <a:t>frequency</a:t>
            </a:r>
            <a:r>
              <a:rPr lang="it-IT" dirty="0"/>
              <a:t> 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109E3-58A6-D44E-91C4-C1E92CE522A4}"/>
                  </a:ext>
                </a:extLst>
              </p:cNvPr>
              <p:cNvSpPr txBox="1"/>
              <p:nvPr/>
            </p:nvSpPr>
            <p:spPr>
              <a:xfrm>
                <a:off x="1197868" y="3743642"/>
                <a:ext cx="80725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The </a:t>
                </a:r>
                <a:r>
                  <a:rPr lang="it-IT" dirty="0" err="1"/>
                  <a:t>dimension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r>
                  <a:rPr lang="it-IT" dirty="0"/>
                  <a:t> of the </a:t>
                </a:r>
                <a:r>
                  <a:rPr lang="it-IT" dirty="0" err="1"/>
                  <a:t>feature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 to </a:t>
                </a:r>
                <a:r>
                  <a:rPr lang="it-IT" dirty="0" err="1"/>
                  <a:t>represent</a:t>
                </a:r>
                <a:r>
                  <a:rPr lang="it-IT" dirty="0"/>
                  <a:t> </a:t>
                </a:r>
                <a:r>
                  <a:rPr lang="it-IT" dirty="0" err="1"/>
                  <a:t>documents</a:t>
                </a:r>
                <a:r>
                  <a:rPr lang="it-IT" dirty="0"/>
                  <a:t> can be </a:t>
                </a:r>
                <a:r>
                  <a:rPr lang="it-IT" dirty="0" err="1"/>
                  <a:t>very</a:t>
                </a:r>
                <a:r>
                  <a:rPr lang="it-IT" dirty="0"/>
                  <a:t> large 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E3109E3-58A6-D44E-91C4-C1E92CE52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8" y="3743642"/>
                <a:ext cx="8072531" cy="646331"/>
              </a:xfrm>
              <a:prstGeom prst="rect">
                <a:avLst/>
              </a:prstGeom>
              <a:blipFill>
                <a:blip r:embed="rId2"/>
                <a:stretch>
                  <a:fillRect l="-628" t="-38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A4569D-6877-EE42-BE8E-88B7AF61D5D6}"/>
              </a:ext>
            </a:extLst>
          </p:cNvPr>
          <p:cNvSpPr txBox="1"/>
          <p:nvPr/>
        </p:nvSpPr>
        <p:spPr>
          <a:xfrm>
            <a:off x="3286100" y="4437112"/>
            <a:ext cx="790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treated</a:t>
            </a:r>
            <a:r>
              <a:rPr lang="it-IT" dirty="0"/>
              <a:t> </a:t>
            </a:r>
            <a:r>
              <a:rPr lang="it-IT" dirty="0" err="1"/>
              <a:t>independently</a:t>
            </a:r>
            <a:r>
              <a:rPr lang="it-IT" dirty="0"/>
              <a:t> from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terms</a:t>
            </a:r>
            <a:r>
              <a:rPr lang="it-IT" dirty="0"/>
              <a:t>, </a:t>
            </a:r>
            <a:r>
              <a:rPr lang="it-IT" dirty="0" err="1"/>
              <a:t>losing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relationships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12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88640"/>
            <a:ext cx="9144001" cy="1371600"/>
          </a:xfrm>
        </p:spPr>
        <p:txBody>
          <a:bodyPr rtlCol="0"/>
          <a:lstStyle/>
          <a:p>
            <a:r>
              <a:rPr lang="en-US" dirty="0"/>
              <a:t>Bag Of Word – Feature Selection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383AFE-BC10-C34A-AA08-A4E566EF4F49}"/>
              </a:ext>
            </a:extLst>
          </p:cNvPr>
          <p:cNvSpPr txBox="1"/>
          <p:nvPr/>
        </p:nvSpPr>
        <p:spPr>
          <a:xfrm>
            <a:off x="2205980" y="2060848"/>
            <a:ext cx="922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reduce the </a:t>
            </a:r>
            <a:r>
              <a:rPr lang="it-IT" dirty="0" err="1"/>
              <a:t>size</a:t>
            </a:r>
            <a:r>
              <a:rPr lang="it-IT" dirty="0"/>
              <a:t> of the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,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strategies</a:t>
            </a:r>
            <a:r>
              <a:rPr lang="it-IT" dirty="0"/>
              <a:t> can be </a:t>
            </a:r>
            <a:r>
              <a:rPr lang="it-IT" dirty="0" err="1"/>
              <a:t>used</a:t>
            </a:r>
            <a:endParaRPr lang="it-IT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A0D8FBA8-2EC3-FB48-B6A9-935F9739A86B}"/>
              </a:ext>
            </a:extLst>
          </p:cNvPr>
          <p:cNvSpPr/>
          <p:nvPr/>
        </p:nvSpPr>
        <p:spPr>
          <a:xfrm>
            <a:off x="981844" y="2924944"/>
            <a:ext cx="3096344" cy="2232248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Figura a mano libera 5">
            <a:extLst>
              <a:ext uri="{FF2B5EF4-FFF2-40B4-BE49-F238E27FC236}">
                <a16:creationId xmlns:a16="http://schemas.microsoft.com/office/drawing/2014/main" id="{19C0474B-EAC9-644D-B631-932B8F0821DD}"/>
              </a:ext>
            </a:extLst>
          </p:cNvPr>
          <p:cNvSpPr/>
          <p:nvPr/>
        </p:nvSpPr>
        <p:spPr>
          <a:xfrm>
            <a:off x="1425279" y="3356992"/>
            <a:ext cx="1716805" cy="1356257"/>
          </a:xfrm>
          <a:custGeom>
            <a:avLst/>
            <a:gdLst>
              <a:gd name="connsiteX0" fmla="*/ 1347658 w 1622721"/>
              <a:gd name="connsiteY0" fmla="*/ 1085386 h 1144859"/>
              <a:gd name="connsiteX1" fmla="*/ 1347658 w 1622721"/>
              <a:gd name="connsiteY1" fmla="*/ 1085386 h 1144859"/>
              <a:gd name="connsiteX2" fmla="*/ 1265882 w 1622721"/>
              <a:gd name="connsiteY2" fmla="*/ 1122556 h 1144859"/>
              <a:gd name="connsiteX3" fmla="*/ 1221277 w 1622721"/>
              <a:gd name="connsiteY3" fmla="*/ 1129990 h 1144859"/>
              <a:gd name="connsiteX4" fmla="*/ 1109765 w 1622721"/>
              <a:gd name="connsiteY4" fmla="*/ 1144859 h 1144859"/>
              <a:gd name="connsiteX5" fmla="*/ 849570 w 1622721"/>
              <a:gd name="connsiteY5" fmla="*/ 1129990 h 1144859"/>
              <a:gd name="connsiteX6" fmla="*/ 738058 w 1622721"/>
              <a:gd name="connsiteY6" fmla="*/ 1100254 h 1144859"/>
              <a:gd name="connsiteX7" fmla="*/ 693453 w 1622721"/>
              <a:gd name="connsiteY7" fmla="*/ 1085386 h 1144859"/>
              <a:gd name="connsiteX8" fmla="*/ 648848 w 1622721"/>
              <a:gd name="connsiteY8" fmla="*/ 1077951 h 1144859"/>
              <a:gd name="connsiteX9" fmla="*/ 604243 w 1622721"/>
              <a:gd name="connsiteY9" fmla="*/ 1055649 h 1144859"/>
              <a:gd name="connsiteX10" fmla="*/ 529901 w 1622721"/>
              <a:gd name="connsiteY10" fmla="*/ 1033347 h 1144859"/>
              <a:gd name="connsiteX11" fmla="*/ 492731 w 1622721"/>
              <a:gd name="connsiteY11" fmla="*/ 1011044 h 1144859"/>
              <a:gd name="connsiteX12" fmla="*/ 462994 w 1622721"/>
              <a:gd name="connsiteY12" fmla="*/ 1003610 h 1144859"/>
              <a:gd name="connsiteX13" fmla="*/ 440692 w 1622721"/>
              <a:gd name="connsiteY13" fmla="*/ 981308 h 1144859"/>
              <a:gd name="connsiteX14" fmla="*/ 388653 w 1622721"/>
              <a:gd name="connsiteY14" fmla="*/ 959005 h 1144859"/>
              <a:gd name="connsiteX15" fmla="*/ 366350 w 1622721"/>
              <a:gd name="connsiteY15" fmla="*/ 944137 h 1144859"/>
              <a:gd name="connsiteX16" fmla="*/ 299443 w 1622721"/>
              <a:gd name="connsiteY16" fmla="*/ 892098 h 1144859"/>
              <a:gd name="connsiteX17" fmla="*/ 254838 w 1622721"/>
              <a:gd name="connsiteY17" fmla="*/ 862361 h 1144859"/>
              <a:gd name="connsiteX18" fmla="*/ 217667 w 1622721"/>
              <a:gd name="connsiteY18" fmla="*/ 832625 h 1144859"/>
              <a:gd name="connsiteX19" fmla="*/ 202799 w 1622721"/>
              <a:gd name="connsiteY19" fmla="*/ 810322 h 1144859"/>
              <a:gd name="connsiteX20" fmla="*/ 158194 w 1622721"/>
              <a:gd name="connsiteY20" fmla="*/ 780586 h 1144859"/>
              <a:gd name="connsiteX21" fmla="*/ 128458 w 1622721"/>
              <a:gd name="connsiteY21" fmla="*/ 735981 h 1144859"/>
              <a:gd name="connsiteX22" fmla="*/ 113589 w 1622721"/>
              <a:gd name="connsiteY22" fmla="*/ 721112 h 1144859"/>
              <a:gd name="connsiteX23" fmla="*/ 98721 w 1622721"/>
              <a:gd name="connsiteY23" fmla="*/ 698810 h 1144859"/>
              <a:gd name="connsiteX24" fmla="*/ 68984 w 1622721"/>
              <a:gd name="connsiteY24" fmla="*/ 669073 h 1144859"/>
              <a:gd name="connsiteX25" fmla="*/ 46682 w 1622721"/>
              <a:gd name="connsiteY25" fmla="*/ 639337 h 1144859"/>
              <a:gd name="connsiteX26" fmla="*/ 16945 w 1622721"/>
              <a:gd name="connsiteY26" fmla="*/ 594732 h 1144859"/>
              <a:gd name="connsiteX27" fmla="*/ 9511 w 1622721"/>
              <a:gd name="connsiteY27" fmla="*/ 371708 h 1144859"/>
              <a:gd name="connsiteX28" fmla="*/ 24380 w 1622721"/>
              <a:gd name="connsiteY28" fmla="*/ 312234 h 1144859"/>
              <a:gd name="connsiteX29" fmla="*/ 39248 w 1622721"/>
              <a:gd name="connsiteY29" fmla="*/ 275064 h 1144859"/>
              <a:gd name="connsiteX30" fmla="*/ 54116 w 1622721"/>
              <a:gd name="connsiteY30" fmla="*/ 230459 h 1144859"/>
              <a:gd name="connsiteX31" fmla="*/ 68984 w 1622721"/>
              <a:gd name="connsiteY31" fmla="*/ 163551 h 1144859"/>
              <a:gd name="connsiteX32" fmla="*/ 98721 w 1622721"/>
              <a:gd name="connsiteY32" fmla="*/ 89210 h 1144859"/>
              <a:gd name="connsiteX33" fmla="*/ 113589 w 1622721"/>
              <a:gd name="connsiteY33" fmla="*/ 44605 h 1144859"/>
              <a:gd name="connsiteX34" fmla="*/ 128458 w 1622721"/>
              <a:gd name="connsiteY34" fmla="*/ 29737 h 1144859"/>
              <a:gd name="connsiteX35" fmla="*/ 173062 w 1622721"/>
              <a:gd name="connsiteY35" fmla="*/ 0 h 1144859"/>
              <a:gd name="connsiteX36" fmla="*/ 440692 w 1622721"/>
              <a:gd name="connsiteY36" fmla="*/ 29737 h 1144859"/>
              <a:gd name="connsiteX37" fmla="*/ 462994 w 1622721"/>
              <a:gd name="connsiteY37" fmla="*/ 37171 h 1144859"/>
              <a:gd name="connsiteX38" fmla="*/ 492731 w 1622721"/>
              <a:gd name="connsiteY38" fmla="*/ 59473 h 1144859"/>
              <a:gd name="connsiteX39" fmla="*/ 537336 w 1622721"/>
              <a:gd name="connsiteY39" fmla="*/ 89210 h 1144859"/>
              <a:gd name="connsiteX40" fmla="*/ 641414 w 1622721"/>
              <a:gd name="connsiteY40" fmla="*/ 178420 h 1144859"/>
              <a:gd name="connsiteX41" fmla="*/ 663716 w 1622721"/>
              <a:gd name="connsiteY41" fmla="*/ 200722 h 1144859"/>
              <a:gd name="connsiteX42" fmla="*/ 804965 w 1622721"/>
              <a:gd name="connsiteY42" fmla="*/ 289932 h 1144859"/>
              <a:gd name="connsiteX43" fmla="*/ 901609 w 1622721"/>
              <a:gd name="connsiteY43" fmla="*/ 379142 h 1144859"/>
              <a:gd name="connsiteX44" fmla="*/ 1005687 w 1622721"/>
              <a:gd name="connsiteY44" fmla="*/ 564995 h 1144859"/>
              <a:gd name="connsiteX45" fmla="*/ 1169238 w 1622721"/>
              <a:gd name="connsiteY45" fmla="*/ 721112 h 1144859"/>
              <a:gd name="connsiteX46" fmla="*/ 1198975 w 1622721"/>
              <a:gd name="connsiteY46" fmla="*/ 735981 h 1144859"/>
              <a:gd name="connsiteX47" fmla="*/ 1295619 w 1622721"/>
              <a:gd name="connsiteY47" fmla="*/ 758283 h 1144859"/>
              <a:gd name="connsiteX48" fmla="*/ 1451736 w 1622721"/>
              <a:gd name="connsiteY48" fmla="*/ 743415 h 1144859"/>
              <a:gd name="connsiteX49" fmla="*/ 1481472 w 1622721"/>
              <a:gd name="connsiteY49" fmla="*/ 735981 h 1144859"/>
              <a:gd name="connsiteX50" fmla="*/ 1526077 w 1622721"/>
              <a:gd name="connsiteY50" fmla="*/ 721112 h 1144859"/>
              <a:gd name="connsiteX51" fmla="*/ 1578116 w 1622721"/>
              <a:gd name="connsiteY51" fmla="*/ 698810 h 1144859"/>
              <a:gd name="connsiteX52" fmla="*/ 1607853 w 1622721"/>
              <a:gd name="connsiteY52" fmla="*/ 773151 h 1144859"/>
              <a:gd name="connsiteX53" fmla="*/ 1615287 w 1622721"/>
              <a:gd name="connsiteY53" fmla="*/ 802888 h 1144859"/>
              <a:gd name="connsiteX54" fmla="*/ 1622721 w 1622721"/>
              <a:gd name="connsiteY54" fmla="*/ 825190 h 1144859"/>
              <a:gd name="connsiteX55" fmla="*/ 1600419 w 1622721"/>
              <a:gd name="connsiteY55" fmla="*/ 899532 h 1144859"/>
              <a:gd name="connsiteX56" fmla="*/ 1585550 w 1622721"/>
              <a:gd name="connsiteY56" fmla="*/ 914400 h 1144859"/>
              <a:gd name="connsiteX57" fmla="*/ 1555814 w 1622721"/>
              <a:gd name="connsiteY57" fmla="*/ 921834 h 1144859"/>
              <a:gd name="connsiteX58" fmla="*/ 1399697 w 1622721"/>
              <a:gd name="connsiteY58" fmla="*/ 951571 h 1144859"/>
              <a:gd name="connsiteX59" fmla="*/ 1362526 w 1622721"/>
              <a:gd name="connsiteY59" fmla="*/ 1070517 h 1144859"/>
              <a:gd name="connsiteX60" fmla="*/ 1347658 w 1622721"/>
              <a:gd name="connsiteY60" fmla="*/ 1085386 h 114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622721" h="1144859">
                <a:moveTo>
                  <a:pt x="1347658" y="1085386"/>
                </a:moveTo>
                <a:lnTo>
                  <a:pt x="1347658" y="1085386"/>
                </a:lnTo>
                <a:cubicBezTo>
                  <a:pt x="1320399" y="1097776"/>
                  <a:pt x="1294117" y="1112591"/>
                  <a:pt x="1265882" y="1122556"/>
                </a:cubicBezTo>
                <a:cubicBezTo>
                  <a:pt x="1251668" y="1127573"/>
                  <a:pt x="1236058" y="1127034"/>
                  <a:pt x="1221277" y="1129990"/>
                </a:cubicBezTo>
                <a:cubicBezTo>
                  <a:pt x="1139179" y="1146410"/>
                  <a:pt x="1270855" y="1130215"/>
                  <a:pt x="1109765" y="1144859"/>
                </a:cubicBezTo>
                <a:cubicBezTo>
                  <a:pt x="1064317" y="1143176"/>
                  <a:pt x="923188" y="1143794"/>
                  <a:pt x="849570" y="1129990"/>
                </a:cubicBezTo>
                <a:cubicBezTo>
                  <a:pt x="827469" y="1125846"/>
                  <a:pt x="761300" y="1107405"/>
                  <a:pt x="738058" y="1100254"/>
                </a:cubicBezTo>
                <a:cubicBezTo>
                  <a:pt x="723078" y="1095645"/>
                  <a:pt x="708658" y="1089187"/>
                  <a:pt x="693453" y="1085386"/>
                </a:cubicBezTo>
                <a:cubicBezTo>
                  <a:pt x="678830" y="1081730"/>
                  <a:pt x="663716" y="1080429"/>
                  <a:pt x="648848" y="1077951"/>
                </a:cubicBezTo>
                <a:cubicBezTo>
                  <a:pt x="633980" y="1070517"/>
                  <a:pt x="619588" y="1062042"/>
                  <a:pt x="604243" y="1055649"/>
                </a:cubicBezTo>
                <a:cubicBezTo>
                  <a:pt x="577094" y="1044337"/>
                  <a:pt x="557144" y="1040157"/>
                  <a:pt x="529901" y="1033347"/>
                </a:cubicBezTo>
                <a:cubicBezTo>
                  <a:pt x="517511" y="1025913"/>
                  <a:pt x="505935" y="1016912"/>
                  <a:pt x="492731" y="1011044"/>
                </a:cubicBezTo>
                <a:cubicBezTo>
                  <a:pt x="483394" y="1006894"/>
                  <a:pt x="471865" y="1008679"/>
                  <a:pt x="462994" y="1003610"/>
                </a:cubicBezTo>
                <a:cubicBezTo>
                  <a:pt x="453866" y="998394"/>
                  <a:pt x="449247" y="987419"/>
                  <a:pt x="440692" y="981308"/>
                </a:cubicBezTo>
                <a:cubicBezTo>
                  <a:pt x="404596" y="955525"/>
                  <a:pt x="421010" y="975183"/>
                  <a:pt x="388653" y="959005"/>
                </a:cubicBezTo>
                <a:cubicBezTo>
                  <a:pt x="380661" y="955009"/>
                  <a:pt x="373498" y="949498"/>
                  <a:pt x="366350" y="944137"/>
                </a:cubicBezTo>
                <a:cubicBezTo>
                  <a:pt x="343747" y="927185"/>
                  <a:pt x="322952" y="907771"/>
                  <a:pt x="299443" y="892098"/>
                </a:cubicBezTo>
                <a:cubicBezTo>
                  <a:pt x="284575" y="882186"/>
                  <a:pt x="268792" y="873524"/>
                  <a:pt x="254838" y="862361"/>
                </a:cubicBezTo>
                <a:cubicBezTo>
                  <a:pt x="242448" y="852449"/>
                  <a:pt x="228887" y="843845"/>
                  <a:pt x="217667" y="832625"/>
                </a:cubicBezTo>
                <a:cubicBezTo>
                  <a:pt x="211349" y="826307"/>
                  <a:pt x="209523" y="816206"/>
                  <a:pt x="202799" y="810322"/>
                </a:cubicBezTo>
                <a:cubicBezTo>
                  <a:pt x="189351" y="798555"/>
                  <a:pt x="158194" y="780586"/>
                  <a:pt x="158194" y="780586"/>
                </a:cubicBezTo>
                <a:cubicBezTo>
                  <a:pt x="148282" y="765718"/>
                  <a:pt x="141094" y="748617"/>
                  <a:pt x="128458" y="735981"/>
                </a:cubicBezTo>
                <a:cubicBezTo>
                  <a:pt x="123502" y="731025"/>
                  <a:pt x="117968" y="726585"/>
                  <a:pt x="113589" y="721112"/>
                </a:cubicBezTo>
                <a:cubicBezTo>
                  <a:pt x="108008" y="714135"/>
                  <a:pt x="104536" y="705594"/>
                  <a:pt x="98721" y="698810"/>
                </a:cubicBezTo>
                <a:cubicBezTo>
                  <a:pt x="89598" y="688167"/>
                  <a:pt x="78215" y="679623"/>
                  <a:pt x="68984" y="669073"/>
                </a:cubicBezTo>
                <a:cubicBezTo>
                  <a:pt x="60825" y="659749"/>
                  <a:pt x="53787" y="649487"/>
                  <a:pt x="46682" y="639337"/>
                </a:cubicBezTo>
                <a:cubicBezTo>
                  <a:pt x="36434" y="624698"/>
                  <a:pt x="16945" y="594732"/>
                  <a:pt x="16945" y="594732"/>
                </a:cubicBezTo>
                <a:cubicBezTo>
                  <a:pt x="-5757" y="481221"/>
                  <a:pt x="-2912" y="526995"/>
                  <a:pt x="9511" y="371708"/>
                </a:cubicBezTo>
                <a:cubicBezTo>
                  <a:pt x="11015" y="352903"/>
                  <a:pt x="17580" y="330368"/>
                  <a:pt x="24380" y="312234"/>
                </a:cubicBezTo>
                <a:cubicBezTo>
                  <a:pt x="29066" y="299739"/>
                  <a:pt x="34688" y="287605"/>
                  <a:pt x="39248" y="275064"/>
                </a:cubicBezTo>
                <a:cubicBezTo>
                  <a:pt x="44604" y="260335"/>
                  <a:pt x="51042" y="245827"/>
                  <a:pt x="54116" y="230459"/>
                </a:cubicBezTo>
                <a:cubicBezTo>
                  <a:pt x="58359" y="209242"/>
                  <a:pt x="62686" y="184544"/>
                  <a:pt x="68984" y="163551"/>
                </a:cubicBezTo>
                <a:cubicBezTo>
                  <a:pt x="98571" y="64931"/>
                  <a:pt x="68915" y="163727"/>
                  <a:pt x="98721" y="89210"/>
                </a:cubicBezTo>
                <a:cubicBezTo>
                  <a:pt x="104542" y="74658"/>
                  <a:pt x="102506" y="55687"/>
                  <a:pt x="113589" y="44605"/>
                </a:cubicBezTo>
                <a:cubicBezTo>
                  <a:pt x="118545" y="39649"/>
                  <a:pt x="122851" y="33942"/>
                  <a:pt x="128458" y="29737"/>
                </a:cubicBezTo>
                <a:cubicBezTo>
                  <a:pt x="142753" y="19015"/>
                  <a:pt x="173062" y="0"/>
                  <a:pt x="173062" y="0"/>
                </a:cubicBezTo>
                <a:cubicBezTo>
                  <a:pt x="309012" y="10877"/>
                  <a:pt x="332327" y="6516"/>
                  <a:pt x="440692" y="29737"/>
                </a:cubicBezTo>
                <a:cubicBezTo>
                  <a:pt x="448354" y="31379"/>
                  <a:pt x="455560" y="34693"/>
                  <a:pt x="462994" y="37171"/>
                </a:cubicBezTo>
                <a:cubicBezTo>
                  <a:pt x="472906" y="44605"/>
                  <a:pt x="482580" y="52368"/>
                  <a:pt x="492731" y="59473"/>
                </a:cubicBezTo>
                <a:cubicBezTo>
                  <a:pt x="507370" y="69720"/>
                  <a:pt x="523382" y="78047"/>
                  <a:pt x="537336" y="89210"/>
                </a:cubicBezTo>
                <a:cubicBezTo>
                  <a:pt x="573016" y="117754"/>
                  <a:pt x="607152" y="148188"/>
                  <a:pt x="641414" y="178420"/>
                </a:cubicBezTo>
                <a:cubicBezTo>
                  <a:pt x="649297" y="185376"/>
                  <a:pt x="655383" y="194312"/>
                  <a:pt x="663716" y="200722"/>
                </a:cubicBezTo>
                <a:cubicBezTo>
                  <a:pt x="856967" y="349375"/>
                  <a:pt x="628952" y="168922"/>
                  <a:pt x="804965" y="289932"/>
                </a:cubicBezTo>
                <a:cubicBezTo>
                  <a:pt x="824695" y="303497"/>
                  <a:pt x="885278" y="359545"/>
                  <a:pt x="901609" y="379142"/>
                </a:cubicBezTo>
                <a:cubicBezTo>
                  <a:pt x="966240" y="456700"/>
                  <a:pt x="906998" y="441632"/>
                  <a:pt x="1005687" y="564995"/>
                </a:cubicBezTo>
                <a:cubicBezTo>
                  <a:pt x="1081558" y="659834"/>
                  <a:pt x="1055728" y="639132"/>
                  <a:pt x="1169238" y="721112"/>
                </a:cubicBezTo>
                <a:cubicBezTo>
                  <a:pt x="1178222" y="727601"/>
                  <a:pt x="1188343" y="732854"/>
                  <a:pt x="1198975" y="735981"/>
                </a:cubicBezTo>
                <a:cubicBezTo>
                  <a:pt x="1230693" y="745310"/>
                  <a:pt x="1263404" y="750849"/>
                  <a:pt x="1295619" y="758283"/>
                </a:cubicBezTo>
                <a:cubicBezTo>
                  <a:pt x="1347658" y="753327"/>
                  <a:pt x="1399834" y="749643"/>
                  <a:pt x="1451736" y="743415"/>
                </a:cubicBezTo>
                <a:cubicBezTo>
                  <a:pt x="1461880" y="742198"/>
                  <a:pt x="1471686" y="738917"/>
                  <a:pt x="1481472" y="735981"/>
                </a:cubicBezTo>
                <a:cubicBezTo>
                  <a:pt x="1496484" y="731477"/>
                  <a:pt x="1512059" y="728121"/>
                  <a:pt x="1526077" y="721112"/>
                </a:cubicBezTo>
                <a:cubicBezTo>
                  <a:pt x="1562823" y="702740"/>
                  <a:pt x="1545300" y="709749"/>
                  <a:pt x="1578116" y="698810"/>
                </a:cubicBezTo>
                <a:cubicBezTo>
                  <a:pt x="1596488" y="753928"/>
                  <a:pt x="1585975" y="729397"/>
                  <a:pt x="1607853" y="773151"/>
                </a:cubicBezTo>
                <a:cubicBezTo>
                  <a:pt x="1610331" y="783063"/>
                  <a:pt x="1612480" y="793064"/>
                  <a:pt x="1615287" y="802888"/>
                </a:cubicBezTo>
                <a:cubicBezTo>
                  <a:pt x="1617440" y="810423"/>
                  <a:pt x="1622721" y="817354"/>
                  <a:pt x="1622721" y="825190"/>
                </a:cubicBezTo>
                <a:cubicBezTo>
                  <a:pt x="1622721" y="852145"/>
                  <a:pt x="1615223" y="877327"/>
                  <a:pt x="1600419" y="899532"/>
                </a:cubicBezTo>
                <a:cubicBezTo>
                  <a:pt x="1596531" y="905364"/>
                  <a:pt x="1591819" y="911266"/>
                  <a:pt x="1585550" y="914400"/>
                </a:cubicBezTo>
                <a:cubicBezTo>
                  <a:pt x="1576412" y="918969"/>
                  <a:pt x="1565671" y="919146"/>
                  <a:pt x="1555814" y="921834"/>
                </a:cubicBezTo>
                <a:cubicBezTo>
                  <a:pt x="1461503" y="947556"/>
                  <a:pt x="1538294" y="931772"/>
                  <a:pt x="1399697" y="951571"/>
                </a:cubicBezTo>
                <a:cubicBezTo>
                  <a:pt x="1332703" y="1018565"/>
                  <a:pt x="1405518" y="932945"/>
                  <a:pt x="1362526" y="1070517"/>
                </a:cubicBezTo>
                <a:cubicBezTo>
                  <a:pt x="1358345" y="1083897"/>
                  <a:pt x="1350136" y="1082908"/>
                  <a:pt x="1347658" y="1085386"/>
                </a:cubicBezTo>
                <a:close/>
              </a:path>
            </a:pathLst>
          </a:custGeom>
          <a:pattFill prst="wdDnDiag">
            <a:fgClr>
              <a:schemeClr val="tx1"/>
            </a:fgClr>
            <a:bgClr>
              <a:srgbClr val="3D90BC"/>
            </a:bgClr>
          </a:patt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D0BAFC0-00EB-0B4B-8D8B-86DC5C28903E}"/>
              </a:ext>
            </a:extLst>
          </p:cNvPr>
          <p:cNvSpPr/>
          <p:nvPr/>
        </p:nvSpPr>
        <p:spPr>
          <a:xfrm>
            <a:off x="2283681" y="3356992"/>
            <a:ext cx="163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 err="1"/>
              <a:t>Features</a:t>
            </a:r>
            <a:r>
              <a:rPr lang="it-IT" dirty="0"/>
              <a:t> Space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05A1658-AA5C-384A-8A76-116F58828D3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205676" y="2893586"/>
            <a:ext cx="316737" cy="6074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E90089-A025-EE4D-A5F9-3BCD7A8C59F1}"/>
              </a:ext>
            </a:extLst>
          </p:cNvPr>
          <p:cNvSpPr txBox="1"/>
          <p:nvPr/>
        </p:nvSpPr>
        <p:spPr>
          <a:xfrm>
            <a:off x="261764" y="2524254"/>
            <a:ext cx="1887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/>
              <a:t>Features</a:t>
            </a:r>
            <a:r>
              <a:rPr lang="it-IT" u="sng" dirty="0"/>
              <a:t> </a:t>
            </a:r>
            <a:r>
              <a:rPr lang="it-IT" u="sng" dirty="0" err="1"/>
              <a:t>Selected</a:t>
            </a:r>
            <a:endParaRPr lang="it-IT" u="sng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45C1FEB-9159-9743-81DC-ADBCC458C039}"/>
              </a:ext>
            </a:extLst>
          </p:cNvPr>
          <p:cNvSpPr txBox="1"/>
          <p:nvPr/>
        </p:nvSpPr>
        <p:spPr>
          <a:xfrm>
            <a:off x="4524560" y="3131676"/>
            <a:ext cx="674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 </a:t>
            </a:r>
            <a:r>
              <a:rPr lang="it-IT" dirty="0" err="1"/>
              <a:t>strategy</a:t>
            </a:r>
            <a:r>
              <a:rPr lang="it-IT" dirty="0"/>
              <a:t> </a:t>
            </a:r>
            <a:r>
              <a:rPr lang="it-IT" dirty="0" err="1"/>
              <a:t>adopted</a:t>
            </a:r>
            <a:r>
              <a:rPr lang="it-IT" dirty="0"/>
              <a:t> exploits the Information Gain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9833CDF-D575-F844-BDFF-FAE8F4263940}"/>
                  </a:ext>
                </a:extLst>
              </p:cNvPr>
              <p:cNvSpPr txBox="1"/>
              <p:nvPr/>
            </p:nvSpPr>
            <p:spPr>
              <a:xfrm>
                <a:off x="5662364" y="3933056"/>
                <a:ext cx="4803879" cy="396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𝐼𝐺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𝐴𝑡𝑡𝑟𝑖𝑏𝑢𝑡𝑒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𝐶𝑙𝑎𝑠𝑠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𝐶𝑙𝑎𝑠𝑠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19833CDF-D575-F844-BDFF-FAE8F4263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364" y="3933056"/>
                <a:ext cx="4803879" cy="396519"/>
              </a:xfrm>
              <a:prstGeom prst="rect">
                <a:avLst/>
              </a:prstGeom>
              <a:blipFill>
                <a:blip r:embed="rId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6390806-51FE-3043-865F-CCAC7B94AEFB}"/>
              </a:ext>
            </a:extLst>
          </p:cNvPr>
          <p:cNvSpPr txBox="1"/>
          <p:nvPr/>
        </p:nvSpPr>
        <p:spPr>
          <a:xfrm>
            <a:off x="3646140" y="5096656"/>
            <a:ext cx="801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experimented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Max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Features</a:t>
            </a:r>
            <a:r>
              <a:rPr lang="it-IT" dirty="0"/>
              <a:t>, </a:t>
            </a:r>
            <a:r>
              <a:rPr lang="it-IT" dirty="0" err="1"/>
              <a:t>spanning</a:t>
            </a:r>
            <a:r>
              <a:rPr lang="it-IT" dirty="0"/>
              <a:t> from 2000 to 7000</a:t>
            </a:r>
          </a:p>
        </p:txBody>
      </p:sp>
    </p:spTree>
    <p:extLst>
      <p:ext uri="{BB962C8B-B14F-4D97-AF65-F5344CB8AC3E}">
        <p14:creationId xmlns:p14="http://schemas.microsoft.com/office/powerpoint/2010/main" val="272780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Support Vector Machine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49796" y="1939454"/>
            <a:ext cx="8838103" cy="1451991"/>
          </a:xfrm>
        </p:spPr>
        <p:txBody>
          <a:bodyPr rtlCol="0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it-IT" dirty="0"/>
              <a:t>A </a:t>
            </a:r>
            <a:r>
              <a:rPr lang="it-IT" dirty="0" err="1"/>
              <a:t>support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machine </a:t>
            </a:r>
            <a:r>
              <a:rPr lang="it-IT" dirty="0" err="1"/>
              <a:t>constructs</a:t>
            </a:r>
            <a:r>
              <a:rPr lang="it-IT" dirty="0"/>
              <a:t> a set of </a:t>
            </a:r>
            <a:r>
              <a:rPr lang="it-IT" dirty="0" err="1"/>
              <a:t>separating</a:t>
            </a:r>
            <a:r>
              <a:rPr lang="it-IT" dirty="0"/>
              <a:t> </a:t>
            </a:r>
            <a:r>
              <a:rPr lang="it-IT" dirty="0" err="1"/>
              <a:t>hyper-planes</a:t>
            </a:r>
            <a:r>
              <a:rPr lang="it-IT" dirty="0"/>
              <a:t> in the </a:t>
            </a:r>
            <a:r>
              <a:rPr lang="it-IT" dirty="0" err="1"/>
              <a:t>inputs</a:t>
            </a:r>
            <a:r>
              <a:rPr lang="it-IT" dirty="0"/>
              <a:t>'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</a:t>
            </a:r>
          </a:p>
          <a:p>
            <a:pPr marL="0" indent="0" rtl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1726585"/>
                  </p:ext>
                </p:extLst>
              </p:nvPr>
            </p:nvGraphicFramePr>
            <p:xfrm>
              <a:off x="3718148" y="3515772"/>
              <a:ext cx="7713933" cy="24402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20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it" dirty="0"/>
                            <a:t>kernel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rbf</a:t>
                          </a:r>
                          <a:r>
                            <a:rPr lang="en-US" dirty="0"/>
                            <a:t>, sigmoid,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linear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-, 10</a:t>
                          </a:r>
                          <a:r>
                            <a:rPr lang="it" baseline="30000" dirty="0"/>
                            <a:t>-2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-3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-4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-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0.001, 0.10, 0.1, 10, 25, 50, 100,  1000, 10000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10000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61726585"/>
                  </p:ext>
                </p:extLst>
              </p:nvPr>
            </p:nvGraphicFramePr>
            <p:xfrm>
              <a:off x="3718148" y="3515772"/>
              <a:ext cx="7713933" cy="24402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20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it" dirty="0"/>
                            <a:t>kernel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rbf</a:t>
                          </a:r>
                          <a:r>
                            <a:rPr lang="en-US" dirty="0"/>
                            <a:t>, sigmoid, linear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linear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3" t="-255000" r="-200985" b="-1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-, 10</a:t>
                          </a:r>
                          <a:r>
                            <a:rPr lang="it" baseline="30000" dirty="0"/>
                            <a:t>-2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-3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-4</a:t>
                          </a:r>
                          <a:r>
                            <a:rPr lang="it" dirty="0"/>
                            <a:t>, 10</a:t>
                          </a:r>
                          <a:r>
                            <a:rPr lang="it" baseline="30000" dirty="0"/>
                            <a:t>-5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-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0.001, 0.10, 0.1, 10, 25, 50, 100,  1000, 10000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10000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111577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Support Vector Machine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70573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5A41A47-E803-4044-8031-62779A33960C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Support Vector Machine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192509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Segnaposto contenuto 1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B767B04-3B17-4BC8-B363-F42C3803F3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27" y="2743200"/>
            <a:ext cx="4159946" cy="3276600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CB1DE36A-F4FD-6D4C-95D7-22C66891FACB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4316082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Titolo 12">
            <a:extLst>
              <a:ext uri="{FF2B5EF4-FFF2-40B4-BE49-F238E27FC236}">
                <a16:creationId xmlns:a16="http://schemas.microsoft.com/office/drawing/2014/main" id="{F306BEA3-7D6C-5C49-90D8-A8682E40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BOW : Support Vector Machine - Results</a:t>
            </a:r>
          </a:p>
        </p:txBody>
      </p:sp>
    </p:spTree>
    <p:extLst>
      <p:ext uri="{BB962C8B-B14F-4D97-AF65-F5344CB8AC3E}">
        <p14:creationId xmlns:p14="http://schemas.microsoft.com/office/powerpoint/2010/main" val="1850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06246556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2F5796FA-AA1B-F743-858B-77BF1D6A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BOW : Support Vector Machine </a:t>
            </a:r>
            <a:r>
              <a:rPr lang="en-US" dirty="0" err="1"/>
              <a:t>Approch</a:t>
            </a:r>
            <a:endParaRPr lang="en-US" dirty="0"/>
          </a:p>
        </p:txBody>
      </p:sp>
      <p:pic>
        <p:nvPicPr>
          <p:cNvPr id="19" name="Segnaposto contenuto 1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30CA1C5-6884-B449-8697-D261945DC0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26" y="2743200"/>
            <a:ext cx="2635149" cy="3276600"/>
          </a:xfrm>
        </p:spPr>
      </p:pic>
      <p:pic>
        <p:nvPicPr>
          <p:cNvPr id="21" name="Immagine 2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88B73FB-C5B2-5E4A-9C74-001A33698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2919600"/>
            <a:ext cx="2625344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Text Mining</a:t>
            </a:r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285750" indent="-285750">
              <a:lnSpc>
                <a:spcPct val="200000"/>
              </a:lnSpc>
            </a:pP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process</a:t>
            </a:r>
            <a:r>
              <a:rPr lang="it-IT" dirty="0"/>
              <a:t> of </a:t>
            </a:r>
            <a:r>
              <a:rPr lang="it-IT" dirty="0" err="1"/>
              <a:t>deriving</a:t>
            </a:r>
            <a:r>
              <a:rPr lang="it-IT" dirty="0"/>
              <a:t> high-</a:t>
            </a:r>
            <a:r>
              <a:rPr lang="it-IT" dirty="0" err="1"/>
              <a:t>quality</a:t>
            </a:r>
            <a:r>
              <a:rPr lang="it-IT" dirty="0"/>
              <a:t> information from text.</a:t>
            </a:r>
          </a:p>
          <a:p>
            <a:pPr marL="285750" indent="-285750">
              <a:lnSpc>
                <a:spcPct val="100000"/>
              </a:lnSpc>
            </a:pPr>
            <a:r>
              <a:rPr lang="it-IT" dirty="0"/>
              <a:t>The </a:t>
            </a:r>
            <a:r>
              <a:rPr lang="it-IT" dirty="0" err="1"/>
              <a:t>overarching</a:t>
            </a:r>
            <a:r>
              <a:rPr lang="it-IT" dirty="0"/>
              <a:t> goal </a:t>
            </a:r>
            <a:r>
              <a:rPr lang="it-IT" dirty="0" err="1"/>
              <a:t>is</a:t>
            </a:r>
            <a:r>
              <a:rPr lang="it-IT" dirty="0"/>
              <a:t>, </a:t>
            </a:r>
            <a:r>
              <a:rPr lang="it-IT" dirty="0" err="1"/>
              <a:t>essentially</a:t>
            </a:r>
            <a:r>
              <a:rPr lang="it-IT" dirty="0"/>
              <a:t>, to turn text </a:t>
            </a:r>
            <a:r>
              <a:rPr lang="it-IT" dirty="0" err="1"/>
              <a:t>into</a:t>
            </a:r>
            <a:r>
              <a:rPr lang="it-IT" dirty="0"/>
              <a:t> data for </a:t>
            </a:r>
            <a:r>
              <a:rPr lang="it-IT" dirty="0" err="1"/>
              <a:t>analysis</a:t>
            </a:r>
            <a:r>
              <a:rPr lang="it-IT" dirty="0"/>
              <a:t>, via </a:t>
            </a:r>
            <a:r>
              <a:rPr lang="it-IT" dirty="0" err="1"/>
              <a:t>application</a:t>
            </a:r>
            <a:r>
              <a:rPr lang="it-IT" dirty="0"/>
              <a:t> of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processing (NLP),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algorithms</a:t>
            </a:r>
            <a:r>
              <a:rPr lang="it-IT" dirty="0"/>
              <a:t> and </a:t>
            </a:r>
            <a:r>
              <a:rPr lang="it-IT" dirty="0" err="1"/>
              <a:t>analytical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.</a:t>
            </a:r>
          </a:p>
          <a:p>
            <a:pPr marL="285750" indent="-285750">
              <a:lnSpc>
                <a:spcPct val="100000"/>
              </a:lnSpc>
            </a:pPr>
            <a:r>
              <a:rPr lang="it-IT" dirty="0"/>
              <a:t>An </a:t>
            </a:r>
            <a:r>
              <a:rPr lang="it-IT" dirty="0" err="1"/>
              <a:t>important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interpretation</a:t>
            </a:r>
            <a:r>
              <a:rPr lang="it-IT" dirty="0"/>
              <a:t> of the </a:t>
            </a:r>
            <a:r>
              <a:rPr lang="it-IT" dirty="0" err="1"/>
              <a:t>gathered</a:t>
            </a:r>
            <a:r>
              <a:rPr lang="it-IT" dirty="0"/>
              <a:t> info.</a:t>
            </a:r>
          </a:p>
          <a:p>
            <a:pPr marL="285750" indent="-285750">
              <a:lnSpc>
                <a:spcPct val="110000"/>
              </a:lnSpc>
            </a:pPr>
            <a:r>
              <a:rPr lang="it-IT" dirty="0"/>
              <a:t>A </a:t>
            </a:r>
            <a:r>
              <a:rPr lang="it-IT" dirty="0" err="1"/>
              <a:t>typical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scan</a:t>
            </a:r>
            <a:r>
              <a:rPr lang="it-IT" dirty="0"/>
              <a:t> a set of </a:t>
            </a:r>
            <a:r>
              <a:rPr lang="it-IT" dirty="0" err="1"/>
              <a:t>documents</a:t>
            </a:r>
            <a:r>
              <a:rPr lang="it-IT" dirty="0"/>
              <a:t> </a:t>
            </a:r>
            <a:r>
              <a:rPr lang="it-IT" dirty="0" err="1"/>
              <a:t>written</a:t>
            </a:r>
            <a:r>
              <a:rPr lang="it-IT" dirty="0"/>
              <a:t> in a </a:t>
            </a:r>
            <a:r>
              <a:rPr lang="it-IT" dirty="0" err="1"/>
              <a:t>natural</a:t>
            </a:r>
            <a:r>
              <a:rPr lang="it-IT" dirty="0"/>
              <a:t> </a:t>
            </a:r>
            <a:r>
              <a:rPr lang="it-IT" dirty="0" err="1"/>
              <a:t>language</a:t>
            </a:r>
            <a:r>
              <a:rPr lang="it-IT" dirty="0"/>
              <a:t> and </a:t>
            </a:r>
            <a:r>
              <a:rPr lang="it-IT" dirty="0" err="1"/>
              <a:t>either</a:t>
            </a:r>
            <a:r>
              <a:rPr lang="it-IT" dirty="0"/>
              <a:t> model the </a:t>
            </a:r>
            <a:r>
              <a:rPr lang="it-IT" dirty="0" err="1"/>
              <a:t>document</a:t>
            </a:r>
            <a:r>
              <a:rPr lang="it-IT" dirty="0"/>
              <a:t> set for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purposes</a:t>
            </a:r>
            <a:r>
              <a:rPr lang="it-IT" dirty="0"/>
              <a:t>.</a:t>
            </a:r>
          </a:p>
          <a:p>
            <a:pPr marL="285750" indent="-285750">
              <a:lnSpc>
                <a:spcPct val="100000"/>
              </a:lnSpc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09F56E-BE37-DB4E-ABC3-D9E2F3402500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Complement Naïve Bayes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49796" y="1939454"/>
            <a:ext cx="8838103" cy="1451991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version</a:t>
            </a:r>
            <a:r>
              <a:rPr lang="it-IT" dirty="0"/>
              <a:t> of the </a:t>
            </a:r>
            <a:r>
              <a:rPr lang="it-IT" dirty="0" err="1"/>
              <a:t>multinomial</a:t>
            </a:r>
            <a:r>
              <a:rPr lang="it-IT" dirty="0"/>
              <a:t> naïve </a:t>
            </a:r>
            <a:r>
              <a:rPr lang="it-IT" dirty="0" err="1"/>
              <a:t>bayes</a:t>
            </a:r>
            <a:r>
              <a:rPr lang="it-IT" dirty="0"/>
              <a:t> </a:t>
            </a:r>
            <a:r>
              <a:rPr lang="it-IT" dirty="0" err="1"/>
              <a:t>classifier</a:t>
            </a:r>
            <a:r>
              <a:rPr lang="it-IT" dirty="0"/>
              <a:t> for </a:t>
            </a:r>
            <a:r>
              <a:rPr lang="it-IT" dirty="0" err="1"/>
              <a:t>texts</a:t>
            </a:r>
            <a:r>
              <a:rPr lang="it-IT" dirty="0"/>
              <a:t>, </a:t>
            </a:r>
            <a:r>
              <a:rPr lang="it-IT" dirty="0" err="1"/>
              <a:t>addressing</a:t>
            </a:r>
            <a:r>
              <a:rPr lang="it-IT" dirty="0"/>
              <a:t> word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 and </a:t>
            </a:r>
            <a:r>
              <a:rPr lang="it-IT" dirty="0" err="1"/>
              <a:t>unbalanced</a:t>
            </a:r>
            <a:r>
              <a:rPr lang="it-IT" dirty="0"/>
              <a:t> </a:t>
            </a:r>
            <a:r>
              <a:rPr lang="it-IT" dirty="0" err="1"/>
              <a:t>classes</a:t>
            </a:r>
            <a:r>
              <a:rPr lang="it-IT" dirty="0"/>
              <a:t> </a:t>
            </a:r>
          </a:p>
          <a:p>
            <a:pPr marL="0" indent="0" rtl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414510459"/>
                  </p:ext>
                </p:extLst>
              </p:nvPr>
            </p:nvGraphicFramePr>
            <p:xfrm>
              <a:off x="3718148" y="3515772"/>
              <a:ext cx="7713933" cy="1158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0.3, 0.2, 0.1, 0.01, 0.001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414510459"/>
                  </p:ext>
                </p:extLst>
              </p:nvPr>
            </p:nvGraphicFramePr>
            <p:xfrm>
              <a:off x="3718148" y="3515772"/>
              <a:ext cx="7713933" cy="115804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3" t="-126829" r="-200985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0.3, 0.2, 0.1, 0.01, 0.001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0.2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161317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Complement Naïve Bayes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7183997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692496A-58E1-8340-B4B9-0344481F2130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26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Complement Naïve Bayes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13032186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Segnaposto contenuto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21DFFAF-AE7F-4F32-8303-F395E0A3332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97" y="2743200"/>
            <a:ext cx="4149007" cy="3276600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E0675B2A-2EFE-2E42-AC55-FC3341A62924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80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682496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Titolo 12">
            <a:extLst>
              <a:ext uri="{FF2B5EF4-FFF2-40B4-BE49-F238E27FC236}">
                <a16:creationId xmlns:a16="http://schemas.microsoft.com/office/drawing/2014/main" id="{6470526B-C49A-6240-9AFB-57864F8C5F1F}"/>
              </a:ext>
            </a:extLst>
          </p:cNvPr>
          <p:cNvSpPr txBox="1">
            <a:spLocks/>
          </p:cNvSpPr>
          <p:nvPr/>
        </p:nvSpPr>
        <p:spPr>
          <a:xfrm>
            <a:off x="1674813" y="5334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BOW : Complement Naïve Bayes -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9794842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6" name="Segnaposto contenuto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0462AF9-105B-9740-BD19-1AA1CD72F8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67" y="2646689"/>
            <a:ext cx="2616565" cy="3276600"/>
          </a:xfr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EC64DCB-45CB-9641-86AF-1DDA5FDF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BOW : Complement Naïve Bayes </a:t>
            </a:r>
            <a:r>
              <a:rPr lang="en-US" dirty="0" err="1"/>
              <a:t>Approch</a:t>
            </a:r>
            <a:endParaRPr lang="en-US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89C886C-84A9-964A-B938-F7517F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32" y="2804400"/>
            <a:ext cx="2605532" cy="30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Passive Aggressive Classifier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77788" y="2049017"/>
            <a:ext cx="10116618" cy="1451991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dirty="0"/>
              <a:t>An online machine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building a set of </a:t>
            </a:r>
            <a:r>
              <a:rPr lang="it-IT" dirty="0" err="1"/>
              <a:t>separating</a:t>
            </a:r>
            <a:r>
              <a:rPr lang="it-IT" dirty="0"/>
              <a:t> </a:t>
            </a:r>
            <a:r>
              <a:rPr lang="it-IT" dirty="0" err="1"/>
              <a:t>hyper-planes</a:t>
            </a:r>
            <a:r>
              <a:rPr lang="it-IT" dirty="0"/>
              <a:t> in the </a:t>
            </a:r>
            <a:r>
              <a:rPr lang="it-IT" dirty="0" err="1"/>
              <a:t>inputs</a:t>
            </a:r>
            <a:r>
              <a:rPr lang="it-IT" dirty="0"/>
              <a:t>’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a single input </a:t>
            </a:r>
            <a:r>
              <a:rPr lang="it-IT" dirty="0" err="1"/>
              <a:t>at</a:t>
            </a:r>
            <a:r>
              <a:rPr lang="it-IT" dirty="0"/>
              <a:t> a time </a:t>
            </a:r>
          </a:p>
          <a:p>
            <a:pPr marL="0" indent="0" rtl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70584399"/>
                  </p:ext>
                </p:extLst>
              </p:nvPr>
            </p:nvGraphicFramePr>
            <p:xfrm>
              <a:off x="3718148" y="3515772"/>
              <a:ext cx="7713933" cy="17981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10.0, 2.0, 1.0, 0.1, 0.01, 0.001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1.0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i="1" dirty="0" err="1"/>
                            <a:t>tol</a:t>
                          </a:r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-1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-2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08845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70584399"/>
                  </p:ext>
                </p:extLst>
              </p:nvPr>
            </p:nvGraphicFramePr>
            <p:xfrm>
              <a:off x="3718148" y="3515772"/>
              <a:ext cx="7713933" cy="17981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5713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7131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2084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93" t="-100000" r="-200985" b="-843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10.0, 2.0, 1.0, 0.1, 0.01, 0.001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1.0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1596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i="1" dirty="0" err="1"/>
                            <a:t>tol</a:t>
                          </a:r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-1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-2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08845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7317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BOW : Passive Aggressive Classifier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318836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A58A8AB4-B0A4-5843-A366-379825A54AC0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3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BOW : Passive Aggressive Classifier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2564196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Segnaposto contenuto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DBC33D11-4B42-684F-B62E-79D222DF668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608" y="2743200"/>
            <a:ext cx="4195184" cy="3276600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7E6EF7B5-55FC-2746-8AA7-DC985069A917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6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86971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7" name="Titolo 12">
            <a:extLst>
              <a:ext uri="{FF2B5EF4-FFF2-40B4-BE49-F238E27FC236}">
                <a16:creationId xmlns:a16="http://schemas.microsoft.com/office/drawing/2014/main" id="{92E9D269-8552-8F4A-A4B3-4498757E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r>
              <a:rPr lang="en-US" dirty="0"/>
              <a:t>BOW : Passive Aggressive Classifier - Results</a:t>
            </a:r>
          </a:p>
        </p:txBody>
      </p:sp>
    </p:spTree>
    <p:extLst>
      <p:ext uri="{BB962C8B-B14F-4D97-AF65-F5344CB8AC3E}">
        <p14:creationId xmlns:p14="http://schemas.microsoft.com/office/powerpoint/2010/main" val="213975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0299221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0462AF9-105B-9740-BD19-1AA1CD72F8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0913" y="2646689"/>
            <a:ext cx="2610672" cy="3276600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9C886C-84A9-964A-B938-F7517F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4532" y="2805917"/>
            <a:ext cx="2605532" cy="3023122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DDC941CA-F45D-FE4A-865E-63E4F322D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r>
              <a:rPr lang="en-US" dirty="0"/>
              <a:t>BOW : Passive Aggressive Classifier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8583" cy="1371600"/>
          </a:xfrm>
        </p:spPr>
        <p:txBody>
          <a:bodyPr rtlCol="0"/>
          <a:lstStyle/>
          <a:p>
            <a:pPr rtl="0"/>
            <a:r>
              <a:rPr lang="en-US" dirty="0"/>
              <a:t>Text Representation and Classification Process</a:t>
            </a:r>
          </a:p>
        </p:txBody>
      </p:sp>
      <p:graphicFrame>
        <p:nvGraphicFramePr>
          <p:cNvPr id="3" name="Segnaposto contenuto 2" descr="Flusso alternato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2418156"/>
              </p:ext>
            </p:extLst>
          </p:nvPr>
        </p:nvGraphicFramePr>
        <p:xfrm>
          <a:off x="1522413" y="2050504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9AB12195-7ABF-1D40-9AA4-9EF1C2E83210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BOW : Multi-Layer </a:t>
            </a:r>
            <a:r>
              <a:rPr lang="en-US" dirty="0" err="1"/>
              <a:t>Percepton</a:t>
            </a:r>
            <a:r>
              <a:rPr lang="en-US" dirty="0"/>
              <a:t>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77788" y="2049017"/>
            <a:ext cx="10116618" cy="1451991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dirty="0"/>
              <a:t>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with a single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learns</a:t>
            </a:r>
            <a:r>
              <a:rPr lang="it-IT" dirty="0"/>
              <a:t> a non-linear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/>
              <a:t>approximator</a:t>
            </a:r>
            <a:r>
              <a:rPr lang="it-IT" dirty="0"/>
              <a:t> for </a:t>
            </a:r>
            <a:r>
              <a:rPr lang="it-IT" dirty="0" err="1"/>
              <a:t>classification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97259987"/>
                  </p:ext>
                </p:extLst>
              </p:nvPr>
            </p:nvGraphicFramePr>
            <p:xfrm>
              <a:off x="3070076" y="3140968"/>
              <a:ext cx="8506020" cy="29822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53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353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35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94327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hidden layer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(128, 128), (192, 128)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(128, 128)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63806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activation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tanh, </a:t>
                          </a:r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1783039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optimizer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sgd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adam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adam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0709760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-1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-2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-5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-6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0884525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i="0" dirty="0"/>
                            <a:t>learning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constant, adaptive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constant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8083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Segnaposto contenuto 8" descr="Tabella di esempio con 3 colonne e 4 righe" title="Tabella"/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97259987"/>
                  </p:ext>
                </p:extLst>
              </p:nvPr>
            </p:nvGraphicFramePr>
            <p:xfrm>
              <a:off x="3070076" y="3140968"/>
              <a:ext cx="8506020" cy="29822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53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8353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353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94327">
                    <a:tc>
                      <a:txBody>
                        <a:bodyPr/>
                        <a:lstStyle/>
                        <a:p>
                          <a:pPr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Range Values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it" dirty="0"/>
                            <a:t>Selected Values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hidden layer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(128, 128), (192, 128)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(128, 128)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963806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activation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tanh, </a:t>
                          </a:r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relu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1783039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dirty="0"/>
                            <a:t>optimizer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sgd</a:t>
                          </a:r>
                          <a:r>
                            <a:rPr lang="en-US" dirty="0"/>
                            <a:t>, </a:t>
                          </a:r>
                          <a:r>
                            <a:rPr lang="en-US" dirty="0" err="1"/>
                            <a:t>adam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 err="1"/>
                            <a:t>adam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0709760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6" t="-423684" r="-200446" b="-1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-1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-2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-4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-5</a:t>
                          </a:r>
                          <a:r>
                            <a:rPr lang="en-US" baseline="0" dirty="0"/>
                            <a:t>, </a:t>
                          </a:r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-6</a:t>
                          </a:r>
                          <a:r>
                            <a:rPr lang="en-US" baseline="0" dirty="0"/>
                            <a:t> 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10</a:t>
                          </a:r>
                          <a:r>
                            <a:rPr lang="en-US" baseline="30000" dirty="0"/>
                            <a:t>-3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30884525"/>
                      </a:ext>
                    </a:extLst>
                  </a:tr>
                  <a:tr h="477584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i="0" dirty="0"/>
                            <a:t>learning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constant, adaptive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dirty="0"/>
                            <a:t>constant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08083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1752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BOW : Multi-Layer </a:t>
            </a:r>
            <a:r>
              <a:rPr lang="en-US" dirty="0" err="1"/>
              <a:t>Percepton</a:t>
            </a:r>
            <a:r>
              <a:rPr lang="en-US" dirty="0"/>
              <a:t>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289545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40FEBD0-C7CF-1A41-B07E-4E13FDD4A3F8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11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BOW : Multi-Layer </a:t>
            </a:r>
            <a:r>
              <a:rPr lang="en-US" dirty="0" err="1"/>
              <a:t>Percepton</a:t>
            </a:r>
            <a:r>
              <a:rPr lang="en-US" dirty="0"/>
              <a:t>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23646895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Segnaposto contenuto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B2EADE3-43B1-8C4E-999B-346D5AEB1F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40" y="2743200"/>
            <a:ext cx="4199320" cy="3276600"/>
          </a:xfr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8009C01-C5E2-F645-9FA9-8D76968F4B57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6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573657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Titolo 12">
            <a:extLst>
              <a:ext uri="{FF2B5EF4-FFF2-40B4-BE49-F238E27FC236}">
                <a16:creationId xmlns:a16="http://schemas.microsoft.com/office/drawing/2014/main" id="{4A9E75EC-80DD-B441-A915-E062D55A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r>
              <a:rPr lang="en-US" dirty="0"/>
              <a:t>BOW : Multi-Layer </a:t>
            </a:r>
            <a:r>
              <a:rPr lang="en-US" dirty="0" err="1"/>
              <a:t>Percepton</a:t>
            </a:r>
            <a:r>
              <a:rPr lang="en-US" dirty="0"/>
              <a:t> - Results</a:t>
            </a:r>
          </a:p>
        </p:txBody>
      </p:sp>
    </p:spTree>
    <p:extLst>
      <p:ext uri="{BB962C8B-B14F-4D97-AF65-F5344CB8AC3E}">
        <p14:creationId xmlns:p14="http://schemas.microsoft.com/office/powerpoint/2010/main" val="424678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62007184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0462AF9-105B-9740-BD19-1AA1CD72F8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55" y="2646689"/>
            <a:ext cx="2607187" cy="3276600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9C886C-84A9-964A-B938-F7517F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4532" y="2806387"/>
            <a:ext cx="2605532" cy="3022182"/>
          </a:xfrm>
          <a:prstGeom prst="rect">
            <a:avLst/>
          </a:prstGeo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C5C65AB8-BD6C-1043-BDDA-8955D030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 rtlCol="0"/>
          <a:lstStyle/>
          <a:p>
            <a:r>
              <a:rPr lang="en-US" dirty="0"/>
              <a:t>BOW : Multi-Layer </a:t>
            </a:r>
            <a:r>
              <a:rPr lang="en-US" dirty="0" err="1"/>
              <a:t>Percepton</a:t>
            </a:r>
            <a:r>
              <a:rPr lang="en-US" dirty="0"/>
              <a:t>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116632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Overall Result of ML </a:t>
            </a:r>
            <a:r>
              <a:rPr lang="en-US" dirty="0" err="1"/>
              <a:t>Algoriths</a:t>
            </a:r>
            <a:r>
              <a:rPr lang="en-US" dirty="0"/>
              <a:t> with Different Number of Feature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2F5ED2C8-5F5C-1140-85E6-82A3EF212B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2825468"/>
              </p:ext>
            </p:extLst>
          </p:nvPr>
        </p:nvGraphicFramePr>
        <p:xfrm>
          <a:off x="1426586" y="1752600"/>
          <a:ext cx="4032448" cy="2468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A363DE7F-7782-6942-9D8A-63CD43F2F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18620"/>
              </p:ext>
            </p:extLst>
          </p:nvPr>
        </p:nvGraphicFramePr>
        <p:xfrm>
          <a:off x="1426586" y="4159306"/>
          <a:ext cx="4032448" cy="2468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DFF0C5F6-5FE3-CB45-B8A4-B7D96D3C33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880655"/>
              </p:ext>
            </p:extLst>
          </p:nvPr>
        </p:nvGraphicFramePr>
        <p:xfrm>
          <a:off x="6621271" y="1752600"/>
          <a:ext cx="4032448" cy="2468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107F45AA-0C8B-C047-9C9E-63E8ABEA8D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656395"/>
              </p:ext>
            </p:extLst>
          </p:nvPr>
        </p:nvGraphicFramePr>
        <p:xfrm>
          <a:off x="6621271" y="4128864"/>
          <a:ext cx="4032448" cy="2468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7" name="Gruppo 16">
            <a:extLst>
              <a:ext uri="{FF2B5EF4-FFF2-40B4-BE49-F238E27FC236}">
                <a16:creationId xmlns:a16="http://schemas.microsoft.com/office/drawing/2014/main" id="{795EB6E0-4F49-3E46-9F80-0E01348D52B1}"/>
              </a:ext>
            </a:extLst>
          </p:cNvPr>
          <p:cNvGrpSpPr/>
          <p:nvPr/>
        </p:nvGrpSpPr>
        <p:grpSpPr>
          <a:xfrm>
            <a:off x="4803683" y="4083396"/>
            <a:ext cx="2658881" cy="281708"/>
            <a:chOff x="4402797" y="4082588"/>
            <a:chExt cx="2658881" cy="281708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2732C5D-B051-464E-85B4-C69D3AE755EB}"/>
                </a:ext>
              </a:extLst>
            </p:cNvPr>
            <p:cNvSpPr/>
            <p:nvPr/>
          </p:nvSpPr>
          <p:spPr>
            <a:xfrm>
              <a:off x="4402797" y="4153789"/>
              <a:ext cx="144016" cy="1440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68324324-617D-9B47-BEFD-AAF46902737E}"/>
                </a:ext>
              </a:extLst>
            </p:cNvPr>
            <p:cNvSpPr txBox="1"/>
            <p:nvPr/>
          </p:nvSpPr>
          <p:spPr>
            <a:xfrm>
              <a:off x="4515558" y="4087297"/>
              <a:ext cx="4892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SVM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DC677230-D514-2643-833A-C1306A335400}"/>
                </a:ext>
              </a:extLst>
            </p:cNvPr>
            <p:cNvSpPr/>
            <p:nvPr/>
          </p:nvSpPr>
          <p:spPr>
            <a:xfrm>
              <a:off x="5163630" y="4153789"/>
              <a:ext cx="144016" cy="14401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9ED808A6-59C3-6942-A8F8-CE4683F307F6}"/>
                </a:ext>
              </a:extLst>
            </p:cNvPr>
            <p:cNvSpPr txBox="1"/>
            <p:nvPr/>
          </p:nvSpPr>
          <p:spPr>
            <a:xfrm>
              <a:off x="5276391" y="4087297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CNB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14F35781-5FBC-8348-B108-D3360741A505}"/>
                </a:ext>
              </a:extLst>
            </p:cNvPr>
            <p:cNvSpPr/>
            <p:nvPr/>
          </p:nvSpPr>
          <p:spPr>
            <a:xfrm>
              <a:off x="5837635" y="4149080"/>
              <a:ext cx="144016" cy="14401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07AEDFDF-5468-824B-9E54-615B71E40251}"/>
                </a:ext>
              </a:extLst>
            </p:cNvPr>
            <p:cNvSpPr txBox="1"/>
            <p:nvPr/>
          </p:nvSpPr>
          <p:spPr>
            <a:xfrm>
              <a:off x="5950396" y="4082588"/>
              <a:ext cx="4484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PAC</a:t>
              </a: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7FBD6E4C-0B4C-3D45-9885-F976EB5C6177}"/>
                </a:ext>
              </a:extLst>
            </p:cNvPr>
            <p:cNvSpPr/>
            <p:nvPr/>
          </p:nvSpPr>
          <p:spPr>
            <a:xfrm>
              <a:off x="6469299" y="4149080"/>
              <a:ext cx="144016" cy="14401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C360DB3F-F5DB-A643-9870-E7B1B15139F7}"/>
                </a:ext>
              </a:extLst>
            </p:cNvPr>
            <p:cNvSpPr txBox="1"/>
            <p:nvPr/>
          </p:nvSpPr>
          <p:spPr>
            <a:xfrm>
              <a:off x="6582060" y="4082588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/>
                <a:t>MLP</a:t>
              </a:r>
            </a:p>
          </p:txBody>
        </p:sp>
      </p:grpSp>
      <p:sp>
        <p:nvSpPr>
          <p:cNvPr id="18" name="Rettangolo 17">
            <a:extLst>
              <a:ext uri="{FF2B5EF4-FFF2-40B4-BE49-F238E27FC236}">
                <a16:creationId xmlns:a16="http://schemas.microsoft.com/office/drawing/2014/main" id="{9B401AB3-8697-E24E-9BE5-AC8FCF21B883}"/>
              </a:ext>
            </a:extLst>
          </p:cNvPr>
          <p:cNvSpPr/>
          <p:nvPr/>
        </p:nvSpPr>
        <p:spPr>
          <a:xfrm>
            <a:off x="4591148" y="1475492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5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867446" cy="2819400"/>
          </a:xfrm>
        </p:spPr>
        <p:txBody>
          <a:bodyPr rtlCol="0"/>
          <a:lstStyle/>
          <a:p>
            <a:pPr rtl="0"/>
            <a:r>
              <a:rPr lang="en-US" dirty="0"/>
              <a:t>Word Embeddings - Text Representation 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it-IT" dirty="0" err="1"/>
              <a:t>deep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models</a:t>
            </a:r>
            <a:r>
              <a:rPr lang="it-IT" dirty="0"/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B21AE32-2FB6-C943-81E9-4C9E26F5727A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275884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260647"/>
            <a:ext cx="9144001" cy="867589"/>
          </a:xfrm>
        </p:spPr>
        <p:txBody>
          <a:bodyPr rtlCol="0"/>
          <a:lstStyle/>
          <a:p>
            <a:r>
              <a:rPr lang="en-US" dirty="0"/>
              <a:t>Word Embeddings - Text Representation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62064E1-5C53-5E46-9C5E-99E584F2BB19}"/>
                  </a:ext>
                </a:extLst>
              </p:cNvPr>
              <p:cNvSpPr txBox="1"/>
              <p:nvPr/>
            </p:nvSpPr>
            <p:spPr>
              <a:xfrm>
                <a:off x="549796" y="1557210"/>
                <a:ext cx="8607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pre-processed</a:t>
                </a:r>
                <a:r>
                  <a:rPr lang="it-IT" dirty="0"/>
                  <a:t> text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represented</a:t>
                </a:r>
                <a:r>
                  <a:rPr lang="it-IT" dirty="0"/>
                  <a:t> in an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vector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,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 </m:t>
                    </m:r>
                    <m:d>
                      <m:dPr>
                        <m:begChr m:val="|"/>
                        <m:endChr m:val="|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962064E1-5C53-5E46-9C5E-99E584F2B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6" y="1557210"/>
                <a:ext cx="8607293" cy="369332"/>
              </a:xfrm>
              <a:prstGeom prst="rect">
                <a:avLst/>
              </a:prstGeom>
              <a:blipFill>
                <a:blip r:embed="rId2"/>
                <a:stretch>
                  <a:fillRect l="-590" t="-6667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8224C01-2EB4-8F45-937F-F31D606907FB}"/>
                  </a:ext>
                </a:extLst>
              </p:cNvPr>
              <p:cNvSpPr txBox="1"/>
              <p:nvPr/>
            </p:nvSpPr>
            <p:spPr>
              <a:xfrm>
                <a:off x="1917948" y="2204864"/>
                <a:ext cx="94688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E</a:t>
                </a:r>
                <a:r>
                  <a:rPr lang="it-IT" dirty="0" err="1"/>
                  <a:t>ach</a:t>
                </a:r>
                <a:r>
                  <a:rPr lang="it-IT" dirty="0"/>
                  <a:t> </a:t>
                </a:r>
                <a:r>
                  <a:rPr lang="it-IT" dirty="0" err="1"/>
                  <a:t>terms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represented</a:t>
                </a:r>
                <a:r>
                  <a:rPr lang="it-IT" dirty="0"/>
                  <a:t> in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dimensional</a:t>
                </a:r>
                <a:r>
                  <a:rPr lang="it-IT" dirty="0"/>
                  <a:t> </a:t>
                </a:r>
                <a:r>
                  <a:rPr lang="it-IT" dirty="0" err="1"/>
                  <a:t>vector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 in </a:t>
                </a:r>
                <a:r>
                  <a:rPr lang="it-IT" dirty="0" err="1"/>
                  <a:t>such</a:t>
                </a:r>
                <a:r>
                  <a:rPr lang="it-IT" dirty="0"/>
                  <a:t> a way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semantically-related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terms</a:t>
                </a:r>
                <a:r>
                  <a:rPr lang="it-IT" dirty="0"/>
                  <a:t> are </a:t>
                </a:r>
                <a:r>
                  <a:rPr lang="it-IT" dirty="0" err="1"/>
                  <a:t>mapped</a:t>
                </a:r>
                <a:r>
                  <a:rPr lang="it-IT" dirty="0"/>
                  <a:t> </a:t>
                </a:r>
                <a:r>
                  <a:rPr lang="it-IT" dirty="0" err="1"/>
                  <a:t>into</a:t>
                </a:r>
                <a:r>
                  <a:rPr lang="it-IT" dirty="0"/>
                  <a:t> </a:t>
                </a:r>
                <a:r>
                  <a:rPr lang="it-IT" dirty="0" err="1"/>
                  <a:t>closer</a:t>
                </a:r>
                <a:r>
                  <a:rPr lang="it-IT" dirty="0"/>
                  <a:t> </a:t>
                </a:r>
                <a:r>
                  <a:rPr lang="it-IT" dirty="0" err="1"/>
                  <a:t>vectors</a:t>
                </a:r>
                <a:r>
                  <a:rPr lang="it-IT" dirty="0"/>
                  <a:t> . 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usually</a:t>
                </a:r>
                <a:r>
                  <a:rPr lang="it-IT" dirty="0"/>
                  <a:t> </a:t>
                </a:r>
                <a:r>
                  <a:rPr lang="it-IT" dirty="0" err="1"/>
                  <a:t>spans</a:t>
                </a:r>
                <a:r>
                  <a:rPr lang="it-IT" dirty="0"/>
                  <a:t> from 50 to 300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8224C01-2EB4-8F45-937F-F31D60690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948" y="2204864"/>
                <a:ext cx="9468874" cy="646331"/>
              </a:xfrm>
              <a:prstGeom prst="rect">
                <a:avLst/>
              </a:prstGeom>
              <a:blipFill>
                <a:blip r:embed="rId3"/>
                <a:stretch>
                  <a:fillRect l="-670" t="-3846" b="-153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C82885CF-0B0B-0A46-A4FE-52C2B85E35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0196" y="3002532"/>
            <a:ext cx="3402598" cy="341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260647"/>
            <a:ext cx="9144001" cy="867589"/>
          </a:xfrm>
        </p:spPr>
        <p:txBody>
          <a:bodyPr rtlCol="0"/>
          <a:lstStyle/>
          <a:p>
            <a:r>
              <a:rPr lang="en-US" dirty="0"/>
              <a:t>Word Embeddings - Text Representation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41E4BB-3498-314D-8A54-BF1509959ED6}"/>
              </a:ext>
            </a:extLst>
          </p:cNvPr>
          <p:cNvSpPr txBox="1"/>
          <p:nvPr/>
        </p:nvSpPr>
        <p:spPr>
          <a:xfrm>
            <a:off x="549796" y="2348880"/>
            <a:ext cx="951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elements</a:t>
            </a:r>
            <a:r>
              <a:rPr lang="it-IT" dirty="0"/>
              <a:t> of the word </a:t>
            </a:r>
            <a:r>
              <a:rPr lang="it-IT" dirty="0" err="1"/>
              <a:t>embeddings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are </a:t>
            </a:r>
            <a:r>
              <a:rPr lang="it-IT" dirty="0" err="1"/>
              <a:t>learned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deep</a:t>
            </a:r>
            <a:r>
              <a:rPr lang="it-IT" dirty="0"/>
              <a:t> </a:t>
            </a:r>
            <a:r>
              <a:rPr lang="it-IT" dirty="0" err="1"/>
              <a:t>learning</a:t>
            </a:r>
            <a:r>
              <a:rPr lang="it-IT" dirty="0"/>
              <a:t> </a:t>
            </a:r>
            <a:r>
              <a:rPr lang="it-IT" dirty="0" err="1"/>
              <a:t>techniques</a:t>
            </a:r>
            <a:r>
              <a:rPr lang="it-IT" dirty="0"/>
              <a:t>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9367B96-1C04-A849-AFCE-AD243C48827E}"/>
              </a:ext>
            </a:extLst>
          </p:cNvPr>
          <p:cNvSpPr txBox="1"/>
          <p:nvPr/>
        </p:nvSpPr>
        <p:spPr>
          <a:xfrm>
            <a:off x="1552046" y="3147186"/>
            <a:ext cx="10200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commonly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word </a:t>
            </a:r>
            <a:r>
              <a:rPr lang="it-IT" dirty="0" err="1"/>
              <a:t>embedding</a:t>
            </a:r>
            <a:r>
              <a:rPr lang="it-IT" dirty="0"/>
              <a:t>, </a:t>
            </a:r>
            <a:r>
              <a:rPr lang="it-IT" dirty="0" err="1"/>
              <a:t>pre-trained</a:t>
            </a:r>
            <a:r>
              <a:rPr lang="it-IT" dirty="0"/>
              <a:t> on the Wikipedia corpus and </a:t>
            </a:r>
            <a:r>
              <a:rPr lang="it-IT" dirty="0" err="1"/>
              <a:t>available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</a:t>
            </a:r>
          </a:p>
          <a:p>
            <a:r>
              <a:rPr lang="it-IT" dirty="0" err="1"/>
              <a:t>directly</a:t>
            </a:r>
            <a:r>
              <a:rPr lang="it-IT" dirty="0"/>
              <a:t> for </a:t>
            </a: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languages</a:t>
            </a:r>
            <a:r>
              <a:rPr lang="it-IT" dirty="0"/>
              <a:t>, are: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B4445EF-C364-DF41-8B86-E8E8FEA96F35}"/>
              </a:ext>
            </a:extLst>
          </p:cNvPr>
          <p:cNvSpPr txBox="1"/>
          <p:nvPr/>
        </p:nvSpPr>
        <p:spPr>
          <a:xfrm>
            <a:off x="4853442" y="3760826"/>
            <a:ext cx="1457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Word2Vec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GloVe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FastText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39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260647"/>
            <a:ext cx="9144001" cy="867589"/>
          </a:xfrm>
        </p:spPr>
        <p:txBody>
          <a:bodyPr rtlCol="0"/>
          <a:lstStyle/>
          <a:p>
            <a:r>
              <a:rPr lang="en-US" dirty="0"/>
              <a:t>Word Embeddings - </a:t>
            </a:r>
            <a:r>
              <a:rPr lang="en-US" dirty="0" err="1"/>
              <a:t>FastText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F0CBE2-8404-DB4B-B423-3216708A3A06}"/>
              </a:ext>
            </a:extLst>
          </p:cNvPr>
          <p:cNvSpPr txBox="1"/>
          <p:nvPr/>
        </p:nvSpPr>
        <p:spPr>
          <a:xfrm>
            <a:off x="549796" y="2049993"/>
            <a:ext cx="7942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FastText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open-source, free, </a:t>
            </a:r>
            <a:r>
              <a:rPr lang="it-IT" dirty="0" err="1"/>
              <a:t>lightweight</a:t>
            </a:r>
            <a:r>
              <a:rPr lang="it-IT" dirty="0"/>
              <a:t> </a:t>
            </a:r>
            <a:r>
              <a:rPr lang="it-IT" dirty="0" err="1"/>
              <a:t>library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allows</a:t>
            </a:r>
            <a:r>
              <a:rPr lang="it-IT" dirty="0"/>
              <a:t> </a:t>
            </a:r>
            <a:r>
              <a:rPr lang="it-IT" dirty="0" err="1"/>
              <a:t>users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text </a:t>
            </a:r>
          </a:p>
          <a:p>
            <a:r>
              <a:rPr lang="it-IT" dirty="0" err="1"/>
              <a:t>representations</a:t>
            </a:r>
            <a:r>
              <a:rPr lang="it-IT" dirty="0"/>
              <a:t> and text </a:t>
            </a:r>
            <a:r>
              <a:rPr lang="it-IT" dirty="0" err="1"/>
              <a:t>classifiers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F6B5C6-7545-9F4C-81EE-93A7C7F43329}"/>
              </a:ext>
            </a:extLst>
          </p:cNvPr>
          <p:cNvSpPr txBox="1"/>
          <p:nvPr/>
        </p:nvSpPr>
        <p:spPr>
          <a:xfrm>
            <a:off x="547610" y="4377878"/>
            <a:ext cx="10134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word </a:t>
            </a:r>
            <a:r>
              <a:rPr lang="it-IT" dirty="0" err="1"/>
              <a:t>embeddings</a:t>
            </a:r>
            <a:r>
              <a:rPr lang="it-IT" dirty="0"/>
              <a:t> are </a:t>
            </a:r>
            <a:r>
              <a:rPr lang="it-IT" dirty="0" err="1"/>
              <a:t>computed</a:t>
            </a:r>
            <a:r>
              <a:rPr lang="it-IT" dirty="0"/>
              <a:t> by </a:t>
            </a:r>
            <a:r>
              <a:rPr lang="it-IT" dirty="0" err="1"/>
              <a:t>considering</a:t>
            </a:r>
            <a:r>
              <a:rPr lang="it-IT" dirty="0"/>
              <a:t> </a:t>
            </a:r>
            <a:r>
              <a:rPr lang="it-IT" dirty="0" err="1"/>
              <a:t>n-grams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and </a:t>
            </a:r>
            <a:r>
              <a:rPr lang="it-IT" dirty="0" err="1"/>
              <a:t>surrounding</a:t>
            </a:r>
            <a:r>
              <a:rPr lang="it-IT" dirty="0"/>
              <a:t> </a:t>
            </a:r>
            <a:r>
              <a:rPr lang="it-IT" dirty="0" err="1"/>
              <a:t>n-grams</a:t>
            </a:r>
            <a:r>
              <a:rPr lang="it-IT" dirty="0"/>
              <a:t> </a:t>
            </a:r>
          </a:p>
          <a:p>
            <a:r>
              <a:rPr lang="it-IT" dirty="0" err="1"/>
              <a:t>instead</a:t>
            </a:r>
            <a:r>
              <a:rPr lang="it-IT" dirty="0"/>
              <a:t> of single word and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surrouding</a:t>
            </a:r>
            <a:r>
              <a:rPr lang="it-IT" dirty="0"/>
              <a:t> </a:t>
            </a:r>
            <a:r>
              <a:rPr lang="it-IT" dirty="0" err="1"/>
              <a:t>words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08E113-0FD8-7B4F-B40B-92C743BE3887}"/>
              </a:ext>
            </a:extLst>
          </p:cNvPr>
          <p:cNvSpPr txBox="1"/>
          <p:nvPr/>
        </p:nvSpPr>
        <p:spPr>
          <a:xfrm>
            <a:off x="2061964" y="3213935"/>
            <a:ext cx="907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library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train</a:t>
            </a:r>
            <a:r>
              <a:rPr lang="it-IT" dirty="0"/>
              <a:t> </a:t>
            </a:r>
            <a:r>
              <a:rPr lang="it-IT" dirty="0" err="1"/>
              <a:t>supervised</a:t>
            </a:r>
            <a:r>
              <a:rPr lang="it-IT" dirty="0"/>
              <a:t> text </a:t>
            </a:r>
            <a:r>
              <a:rPr lang="it-IT" dirty="0" err="1"/>
              <a:t>classifiers</a:t>
            </a:r>
            <a:r>
              <a:rPr lang="it-IT" dirty="0"/>
              <a:t>, for </a:t>
            </a:r>
            <a:r>
              <a:rPr lang="it-IT" dirty="0" err="1"/>
              <a:t>instance</a:t>
            </a:r>
            <a:r>
              <a:rPr lang="it-IT" dirty="0"/>
              <a:t> for </a:t>
            </a:r>
            <a:r>
              <a:rPr lang="it-IT" dirty="0" err="1"/>
              <a:t>sentiment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, </a:t>
            </a:r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train</a:t>
            </a:r>
            <a:r>
              <a:rPr lang="it-IT" dirty="0"/>
              <a:t> a text </a:t>
            </a:r>
            <a:r>
              <a:rPr lang="it-IT" dirty="0" err="1"/>
              <a:t>classifier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95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" dirty="0"/>
              <a:t>Project Goal</a:t>
            </a:r>
            <a:endParaRPr lang="en-US" dirty="0"/>
          </a:p>
        </p:txBody>
      </p:sp>
      <p:sp>
        <p:nvSpPr>
          <p:cNvPr id="14" name="Segnaposto contenuto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it" dirty="0"/>
              <a:t>Experiment some supervised machine learning models for automatic text classification.</a:t>
            </a:r>
          </a:p>
          <a:p>
            <a:pPr rtl="0"/>
            <a:r>
              <a:rPr lang="it" dirty="0"/>
              <a:t>We want develop a framework that identify the most effective text classification model to embed into an external service.</a:t>
            </a:r>
          </a:p>
          <a:p>
            <a:pPr rtl="0"/>
            <a:r>
              <a:rPr lang="it-IT" dirty="0"/>
              <a:t>A</a:t>
            </a:r>
            <a:r>
              <a:rPr lang="it" dirty="0"/>
              <a:t>ll this is carried out comparing 6 different models</a:t>
            </a:r>
          </a:p>
          <a:p>
            <a:pPr rtl="0"/>
            <a:r>
              <a:rPr lang="it" dirty="0"/>
              <a:t>We focused our attention on the categorization of political documents.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609F56E-BE37-DB4E-ABC3-D9E2F3402500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313876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89757" y="113184"/>
            <a:ext cx="12097343" cy="1371600"/>
          </a:xfrm>
        </p:spPr>
        <p:txBody>
          <a:bodyPr rtlCol="0"/>
          <a:lstStyle/>
          <a:p>
            <a:pPr rtl="0"/>
            <a:r>
              <a:rPr lang="en-US" dirty="0"/>
              <a:t>Word Embedding: Convolutional Neural Network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9172FF-55ED-7240-8E01-0C6FA373E454}"/>
              </a:ext>
            </a:extLst>
          </p:cNvPr>
          <p:cNvSpPr txBox="1"/>
          <p:nvPr/>
        </p:nvSpPr>
        <p:spPr>
          <a:xfrm>
            <a:off x="2277988" y="1700808"/>
            <a:ext cx="94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 </a:t>
            </a:r>
            <a:r>
              <a:rPr lang="it-IT" dirty="0" err="1"/>
              <a:t>artificial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 with multiple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, i.e., a </a:t>
            </a:r>
            <a:r>
              <a:rPr lang="it-IT" dirty="0" err="1"/>
              <a:t>deep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network, </a:t>
            </a:r>
            <a:r>
              <a:rPr lang="it-IT" dirty="0" err="1"/>
              <a:t>where</a:t>
            </a:r>
            <a:r>
              <a:rPr lang="it-IT" dirty="0"/>
              <a:t> the  </a:t>
            </a:r>
            <a:r>
              <a:rPr lang="it-IT" dirty="0" err="1"/>
              <a:t>layers</a:t>
            </a:r>
            <a:r>
              <a:rPr lang="it-IT" dirty="0"/>
              <a:t> exploit </a:t>
            </a:r>
            <a:r>
              <a:rPr lang="it-IT" dirty="0" err="1"/>
              <a:t>convolving</a:t>
            </a:r>
            <a:r>
              <a:rPr lang="it-IT" dirty="0"/>
              <a:t> </a:t>
            </a:r>
            <a:r>
              <a:rPr lang="it-IT" dirty="0" err="1"/>
              <a:t>filters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applied</a:t>
            </a:r>
            <a:r>
              <a:rPr lang="it-IT" dirty="0"/>
              <a:t> to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features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DD9A29-F4F2-3344-94D0-1398499B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727" y="2487134"/>
            <a:ext cx="5723401" cy="39225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75E465A-D9D7-0444-9FC5-B9FD73BFBF7C}"/>
              </a:ext>
            </a:extLst>
          </p:cNvPr>
          <p:cNvSpPr txBox="1"/>
          <p:nvPr/>
        </p:nvSpPr>
        <p:spPr>
          <a:xfrm>
            <a:off x="4222204" y="6194193"/>
            <a:ext cx="1042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chemeClr val="bg1"/>
                </a:solidFill>
              </a:rPr>
              <a:t>248x300</a:t>
            </a:r>
          </a:p>
        </p:txBody>
      </p:sp>
    </p:spTree>
    <p:extLst>
      <p:ext uri="{BB962C8B-B14F-4D97-AF65-F5344CB8AC3E}">
        <p14:creationId xmlns:p14="http://schemas.microsoft.com/office/powerpoint/2010/main" val="23941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413892" y="2060848"/>
            <a:ext cx="3600400" cy="576064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2800" dirty="0"/>
              <a:t>Model </a:t>
            </a:r>
            <a:r>
              <a:rPr lang="it-IT" sz="2800" dirty="0" err="1"/>
              <a:t>Parameters</a:t>
            </a:r>
            <a:endParaRPr lang="en-US" sz="2800" dirty="0"/>
          </a:p>
        </p:txBody>
      </p:sp>
      <p:graphicFrame>
        <p:nvGraphicFramePr>
          <p:cNvPr id="9" name="Segnaposto contenuto 8" descr="Tabella di esempio con 3 colonne e 4 righe" title="Tabella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29009016"/>
              </p:ext>
            </p:extLst>
          </p:nvPr>
        </p:nvGraphicFramePr>
        <p:xfrm>
          <a:off x="2494012" y="2792759"/>
          <a:ext cx="8506020" cy="250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327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" dirty="0"/>
                        <a:t>Range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" dirty="0"/>
                        <a:t>Selected Values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Conv</a:t>
                      </a:r>
                      <a:r>
                        <a:rPr lang="en-US" sz="2400" dirty="0"/>
                        <a:t>1</a:t>
                      </a:r>
                      <a:r>
                        <a:rPr lang="en-US" sz="1800" dirty="0"/>
                        <a:t>D layer size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64, 128, 192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806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Dense layer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64, 128, 192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185442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tanh, </a:t>
                      </a:r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83039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sgd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adam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adam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709760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D417C17-BD53-4647-8C8A-BBB861481199}"/>
              </a:ext>
            </a:extLst>
          </p:cNvPr>
          <p:cNvSpPr txBox="1">
            <a:spLocks/>
          </p:cNvSpPr>
          <p:nvPr/>
        </p:nvSpPr>
        <p:spPr>
          <a:xfrm>
            <a:off x="189757" y="401216"/>
            <a:ext cx="1209734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Convolutional Neural Network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0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909836" y="381000"/>
            <a:ext cx="11017224" cy="1371600"/>
          </a:xfrm>
        </p:spPr>
        <p:txBody>
          <a:bodyPr rtlCol="0"/>
          <a:lstStyle/>
          <a:p>
            <a:r>
              <a:rPr lang="en-US" dirty="0"/>
              <a:t>Word Embedding: Convolutional Neural Network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2704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C7C4FB2-6B22-164A-9D81-64657E334458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1838861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olo 1">
            <a:extLst>
              <a:ext uri="{FF2B5EF4-FFF2-40B4-BE49-F238E27FC236}">
                <a16:creationId xmlns:a16="http://schemas.microsoft.com/office/drawing/2014/main" id="{AB5273A9-AE16-A04C-A826-8FD5CA3DF477}"/>
              </a:ext>
            </a:extLst>
          </p:cNvPr>
          <p:cNvSpPr txBox="1">
            <a:spLocks/>
          </p:cNvSpPr>
          <p:nvPr/>
        </p:nvSpPr>
        <p:spPr>
          <a:xfrm>
            <a:off x="189757" y="401216"/>
            <a:ext cx="1209734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Convolutional Neural Network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7D61487D-E61B-3E47-B0BF-FE5D46CC2225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11" name="Segnaposto contenuto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CB49D50-3331-9547-B948-56A970EE3DF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48" y="2743200"/>
            <a:ext cx="4189905" cy="3276600"/>
          </a:xfrm>
        </p:spPr>
      </p:pic>
    </p:spTree>
    <p:extLst>
      <p:ext uri="{BB962C8B-B14F-4D97-AF65-F5344CB8AC3E}">
        <p14:creationId xmlns:p14="http://schemas.microsoft.com/office/powerpoint/2010/main" val="35284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23063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" name="Titolo 12">
            <a:extLst>
              <a:ext uri="{FF2B5EF4-FFF2-40B4-BE49-F238E27FC236}">
                <a16:creationId xmlns:a16="http://schemas.microsoft.com/office/drawing/2014/main" id="{7BBB2C18-7602-1D45-B644-B32610D4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381000"/>
            <a:ext cx="11017224" cy="1371600"/>
          </a:xfrm>
        </p:spPr>
        <p:txBody>
          <a:bodyPr rtlCol="0"/>
          <a:lstStyle/>
          <a:p>
            <a:r>
              <a:rPr lang="en-US" dirty="0"/>
              <a:t>Word Embedding: Convolutional Neural Network - Results</a:t>
            </a:r>
          </a:p>
        </p:txBody>
      </p:sp>
    </p:spTree>
    <p:extLst>
      <p:ext uri="{BB962C8B-B14F-4D97-AF65-F5344CB8AC3E}">
        <p14:creationId xmlns:p14="http://schemas.microsoft.com/office/powerpoint/2010/main" val="36381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9066554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0462AF9-105B-9740-BD19-1AA1CD72F8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655" y="2652561"/>
            <a:ext cx="2607187" cy="3264855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9C886C-84A9-964A-B938-F7517F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4532" y="2812710"/>
            <a:ext cx="2605532" cy="3009535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714ED418-0D0F-0B4A-A7F6-19E9BE29B5F2}"/>
              </a:ext>
            </a:extLst>
          </p:cNvPr>
          <p:cNvSpPr txBox="1">
            <a:spLocks/>
          </p:cNvSpPr>
          <p:nvPr/>
        </p:nvSpPr>
        <p:spPr>
          <a:xfrm>
            <a:off x="189757" y="401216"/>
            <a:ext cx="1209734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Convolutional Neural Network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2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3773" y="113184"/>
            <a:ext cx="12097343" cy="1371600"/>
          </a:xfrm>
        </p:spPr>
        <p:txBody>
          <a:bodyPr rtlCol="0"/>
          <a:lstStyle/>
          <a:p>
            <a:r>
              <a:rPr lang="en-US" dirty="0"/>
              <a:t>Word Embedding: Long Short-Term Memory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69172FF-55ED-7240-8E01-0C6FA373E454}"/>
              </a:ext>
            </a:extLst>
          </p:cNvPr>
          <p:cNvSpPr txBox="1"/>
          <p:nvPr/>
        </p:nvSpPr>
        <p:spPr>
          <a:xfrm>
            <a:off x="2277988" y="1628800"/>
            <a:ext cx="946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>
                <a:latin typeface=""/>
              </a:rPr>
              <a:t>A</a:t>
            </a:r>
            <a:r>
              <a:rPr lang="it-IT" sz="1800" b="0" i="0" u="none" strike="noStrike" baseline="0" dirty="0">
                <a:latin typeface=""/>
              </a:rPr>
              <a:t>n </a:t>
            </a:r>
            <a:r>
              <a:rPr lang="it-IT" sz="1800" b="0" i="0" u="none" strike="noStrike" baseline="0" dirty="0" err="1">
                <a:latin typeface=""/>
              </a:rPr>
              <a:t>artificial</a:t>
            </a:r>
            <a:r>
              <a:rPr lang="it-IT" sz="1800" b="0" i="0" u="none" strike="noStrike" baseline="0" dirty="0">
                <a:latin typeface=""/>
              </a:rPr>
              <a:t> </a:t>
            </a:r>
            <a:r>
              <a:rPr lang="it-IT" sz="1800" b="0" i="0" u="none" strike="noStrike" baseline="0" dirty="0" err="1">
                <a:latin typeface=""/>
              </a:rPr>
              <a:t>recurrent</a:t>
            </a:r>
            <a:r>
              <a:rPr lang="it-IT" sz="1800" b="0" i="0" u="none" strike="noStrike" baseline="0" dirty="0">
                <a:latin typeface=""/>
              </a:rPr>
              <a:t> </a:t>
            </a:r>
            <a:r>
              <a:rPr lang="it-IT" sz="1800" b="0" i="0" u="none" strike="noStrike" baseline="0" dirty="0" err="1">
                <a:latin typeface=""/>
              </a:rPr>
              <a:t>neural</a:t>
            </a:r>
            <a:r>
              <a:rPr lang="it-IT" dirty="0">
                <a:latin typeface=""/>
              </a:rPr>
              <a:t> </a:t>
            </a:r>
            <a:r>
              <a:rPr lang="en-US" sz="1800" b="0" i="0" u="none" strike="noStrike" baseline="0" dirty="0">
                <a:latin typeface=""/>
              </a:rPr>
              <a:t>network with multiple hidden layers and feedback connections that can process sequences of data, such as speech or text.</a:t>
            </a:r>
            <a:endParaRPr lang="it-IT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83D64A7A-C2B7-4AB7-A924-1AFEA2EFCA8A}"/>
              </a:ext>
            </a:extLst>
          </p:cNvPr>
          <p:cNvGrpSpPr/>
          <p:nvPr/>
        </p:nvGrpSpPr>
        <p:grpSpPr>
          <a:xfrm>
            <a:off x="2349995" y="2492896"/>
            <a:ext cx="6912769" cy="3816424"/>
            <a:chOff x="549796" y="259787"/>
            <a:chExt cx="9731845" cy="5478323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E97AFAF8-BA62-42BC-9203-548AAADA00F1}"/>
                </a:ext>
              </a:extLst>
            </p:cNvPr>
            <p:cNvSpPr/>
            <p:nvPr/>
          </p:nvSpPr>
          <p:spPr>
            <a:xfrm>
              <a:off x="549796" y="1340768"/>
              <a:ext cx="1080120" cy="504056"/>
            </a:xfrm>
            <a:prstGeom prst="roundRect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Word 1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D8CE0081-88D2-4239-B1BF-68C3D8CBD572}"/>
                </a:ext>
              </a:extLst>
            </p:cNvPr>
            <p:cNvSpPr/>
            <p:nvPr/>
          </p:nvSpPr>
          <p:spPr>
            <a:xfrm>
              <a:off x="557521" y="1970838"/>
              <a:ext cx="1080120" cy="504056"/>
            </a:xfrm>
            <a:prstGeom prst="roundRect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Word 2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D29160A7-CC2E-4046-996F-218869204D2D}"/>
                </a:ext>
              </a:extLst>
            </p:cNvPr>
            <p:cNvSpPr/>
            <p:nvPr/>
          </p:nvSpPr>
          <p:spPr>
            <a:xfrm>
              <a:off x="549796" y="2600908"/>
              <a:ext cx="1080120" cy="504056"/>
            </a:xfrm>
            <a:prstGeom prst="roundRect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Word 3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A6C43397-C8D8-41B0-B144-917A3312E9E4}"/>
                </a:ext>
              </a:extLst>
            </p:cNvPr>
            <p:cNvSpPr/>
            <p:nvPr/>
          </p:nvSpPr>
          <p:spPr>
            <a:xfrm>
              <a:off x="557521" y="3753037"/>
              <a:ext cx="1080120" cy="504056"/>
            </a:xfrm>
            <a:prstGeom prst="roundRect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/>
                <a:t>Word  N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27A1E57-7EA1-4A46-86DD-985DE7C1572B}"/>
                </a:ext>
              </a:extLst>
            </p:cNvPr>
            <p:cNvSpPr/>
            <p:nvPr/>
          </p:nvSpPr>
          <p:spPr>
            <a:xfrm rot="16200000">
              <a:off x="837828" y="2348880"/>
              <a:ext cx="3528392" cy="792088"/>
            </a:xfrm>
            <a:prstGeom prst="roundRect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/>
                <a:t>Embedding</a:t>
              </a:r>
              <a:r>
                <a:rPr lang="it-IT" dirty="0"/>
                <a:t> Layer</a:t>
              </a:r>
            </a:p>
          </p:txBody>
        </p:sp>
        <p:cxnSp>
          <p:nvCxnSpPr>
            <p:cNvPr id="14" name="Connettore 2 13">
              <a:extLst>
                <a:ext uri="{FF2B5EF4-FFF2-40B4-BE49-F238E27FC236}">
                  <a16:creationId xmlns:a16="http://schemas.microsoft.com/office/drawing/2014/main" id="{EA906AAF-165A-4760-80A8-59BDA003FCCA}"/>
                </a:ext>
              </a:extLst>
            </p:cNvPr>
            <p:cNvCxnSpPr>
              <a:cxnSpLocks/>
            </p:cNvCxnSpPr>
            <p:nvPr/>
          </p:nvCxnSpPr>
          <p:spPr>
            <a:xfrm>
              <a:off x="1629916" y="1592796"/>
              <a:ext cx="576063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F9AAC718-1863-450F-82D6-55F76A94B4B8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1637641" y="2204864"/>
              <a:ext cx="568338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2A43889F-C8BA-445F-AB36-6059EEE86A0C}"/>
                </a:ext>
              </a:extLst>
            </p:cNvPr>
            <p:cNvCxnSpPr/>
            <p:nvPr/>
          </p:nvCxnSpPr>
          <p:spPr>
            <a:xfrm flipV="1">
              <a:off x="1629916" y="2852936"/>
              <a:ext cx="568338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860558FD-8F3D-4018-B266-182F6633A6F7}"/>
                </a:ext>
              </a:extLst>
            </p:cNvPr>
            <p:cNvCxnSpPr/>
            <p:nvPr/>
          </p:nvCxnSpPr>
          <p:spPr>
            <a:xfrm flipV="1">
              <a:off x="1637642" y="4005064"/>
              <a:ext cx="568338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CAE22C9D-37A5-4056-86B5-05905E012B70}"/>
                </a:ext>
              </a:extLst>
            </p:cNvPr>
            <p:cNvSpPr txBox="1"/>
            <p:nvPr/>
          </p:nvSpPr>
          <p:spPr>
            <a:xfrm rot="5400000">
              <a:off x="1076902" y="3041378"/>
              <a:ext cx="564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solidFill>
                    <a:srgbClr val="3D90BC"/>
                  </a:solidFill>
                </a:rPr>
                <a:t>….</a:t>
              </a:r>
              <a:endParaRPr lang="it-IT" dirty="0">
                <a:solidFill>
                  <a:srgbClr val="3D90BC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nettore 18">
                  <a:extLst>
                    <a:ext uri="{FF2B5EF4-FFF2-40B4-BE49-F238E27FC236}">
                      <a16:creationId xmlns:a16="http://schemas.microsoft.com/office/drawing/2014/main" id="{9A2EF381-3222-4150-AA53-BF821F6395BA}"/>
                    </a:ext>
                  </a:extLst>
                </p:cNvPr>
                <p:cNvSpPr/>
                <p:nvPr/>
              </p:nvSpPr>
              <p:spPr>
                <a:xfrm>
                  <a:off x="3718148" y="1364196"/>
                  <a:ext cx="457200" cy="457200"/>
                </a:xfrm>
                <a:prstGeom prst="flowChartConnector">
                  <a:avLst/>
                </a:prstGeom>
                <a:solidFill>
                  <a:srgbClr val="3D90BC"/>
                </a:solidFill>
                <a:ln>
                  <a:solidFill>
                    <a:srgbClr val="3D90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i="1" dirty="0"/>
                </a:p>
              </p:txBody>
            </p:sp>
          </mc:Choice>
          <mc:Fallback xmlns="">
            <p:sp>
              <p:nvSpPr>
                <p:cNvPr id="19" name="Connettore 18">
                  <a:extLst>
                    <a:ext uri="{FF2B5EF4-FFF2-40B4-BE49-F238E27FC236}">
                      <a16:creationId xmlns:a16="http://schemas.microsoft.com/office/drawing/2014/main" id="{9A2EF381-3222-4150-AA53-BF821F6395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148" y="1364196"/>
                  <a:ext cx="457200" cy="457200"/>
                </a:xfrm>
                <a:prstGeom prst="flowChartConnector">
                  <a:avLst/>
                </a:prstGeom>
                <a:blipFill>
                  <a:blip r:embed="rId2"/>
                  <a:stretch>
                    <a:fillRect l="-9091"/>
                  </a:stretch>
                </a:blipFill>
                <a:ln>
                  <a:solidFill>
                    <a:srgbClr val="3D90BC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nettore 19">
                  <a:extLst>
                    <a:ext uri="{FF2B5EF4-FFF2-40B4-BE49-F238E27FC236}">
                      <a16:creationId xmlns:a16="http://schemas.microsoft.com/office/drawing/2014/main" id="{97B3625A-4C3E-42C6-BDC1-5A482B69C131}"/>
                    </a:ext>
                  </a:extLst>
                </p:cNvPr>
                <p:cNvSpPr/>
                <p:nvPr/>
              </p:nvSpPr>
              <p:spPr>
                <a:xfrm>
                  <a:off x="3718148" y="2060848"/>
                  <a:ext cx="457200" cy="457200"/>
                </a:xfrm>
                <a:prstGeom prst="flowChartConnector">
                  <a:avLst/>
                </a:prstGeom>
                <a:solidFill>
                  <a:srgbClr val="3D90BC"/>
                </a:solidFill>
                <a:ln>
                  <a:solidFill>
                    <a:srgbClr val="3D90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it-IT" sz="1600" i="1" dirty="0"/>
                </a:p>
              </p:txBody>
            </p:sp>
          </mc:Choice>
          <mc:Fallback xmlns="">
            <p:sp>
              <p:nvSpPr>
                <p:cNvPr id="20" name="Connettore 19">
                  <a:extLst>
                    <a:ext uri="{FF2B5EF4-FFF2-40B4-BE49-F238E27FC236}">
                      <a16:creationId xmlns:a16="http://schemas.microsoft.com/office/drawing/2014/main" id="{97B3625A-4C3E-42C6-BDC1-5A482B69C1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148" y="2060848"/>
                  <a:ext cx="457200" cy="457200"/>
                </a:xfrm>
                <a:prstGeom prst="flowChartConnector">
                  <a:avLst/>
                </a:prstGeom>
                <a:blipFill>
                  <a:blip r:embed="rId3"/>
                  <a:stretch>
                    <a:fillRect l="-9091"/>
                  </a:stretch>
                </a:blipFill>
                <a:ln>
                  <a:solidFill>
                    <a:srgbClr val="3D90BC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onnettore 20">
                  <a:extLst>
                    <a:ext uri="{FF2B5EF4-FFF2-40B4-BE49-F238E27FC236}">
                      <a16:creationId xmlns:a16="http://schemas.microsoft.com/office/drawing/2014/main" id="{7CD4E79C-3ED0-4388-8337-4B3DECD45A56}"/>
                    </a:ext>
                  </a:extLst>
                </p:cNvPr>
                <p:cNvSpPr/>
                <p:nvPr/>
              </p:nvSpPr>
              <p:spPr>
                <a:xfrm>
                  <a:off x="3749191" y="2757500"/>
                  <a:ext cx="457200" cy="457200"/>
                </a:xfrm>
                <a:prstGeom prst="flowChartConnector">
                  <a:avLst/>
                </a:prstGeom>
                <a:solidFill>
                  <a:srgbClr val="3D90BC"/>
                </a:solidFill>
                <a:ln>
                  <a:solidFill>
                    <a:srgbClr val="3D90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it-IT" i="1" dirty="0"/>
                </a:p>
              </p:txBody>
            </p:sp>
          </mc:Choice>
          <mc:Fallback xmlns="">
            <p:sp>
              <p:nvSpPr>
                <p:cNvPr id="21" name="Connettore 20">
                  <a:extLst>
                    <a:ext uri="{FF2B5EF4-FFF2-40B4-BE49-F238E27FC236}">
                      <a16:creationId xmlns:a16="http://schemas.microsoft.com/office/drawing/2014/main" id="{7CD4E79C-3ED0-4388-8337-4B3DECD45A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9191" y="2757500"/>
                  <a:ext cx="457200" cy="457200"/>
                </a:xfrm>
                <a:prstGeom prst="flowChartConnector">
                  <a:avLst/>
                </a:prstGeom>
                <a:blipFill>
                  <a:blip r:embed="rId4"/>
                  <a:stretch>
                    <a:fillRect l="-7143"/>
                  </a:stretch>
                </a:blipFill>
                <a:ln>
                  <a:solidFill>
                    <a:srgbClr val="3D90BC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nettore 21">
                  <a:extLst>
                    <a:ext uri="{FF2B5EF4-FFF2-40B4-BE49-F238E27FC236}">
                      <a16:creationId xmlns:a16="http://schemas.microsoft.com/office/drawing/2014/main" id="{8C029242-B559-41FE-9C45-194DD6DE5125}"/>
                    </a:ext>
                  </a:extLst>
                </p:cNvPr>
                <p:cNvSpPr/>
                <p:nvPr/>
              </p:nvSpPr>
              <p:spPr>
                <a:xfrm>
                  <a:off x="3767077" y="3454152"/>
                  <a:ext cx="457200" cy="457200"/>
                </a:xfrm>
                <a:prstGeom prst="flowChartConnector">
                  <a:avLst/>
                </a:prstGeom>
                <a:solidFill>
                  <a:srgbClr val="3D90BC"/>
                </a:solidFill>
                <a:ln>
                  <a:solidFill>
                    <a:srgbClr val="3D90B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it-IT" i="1" dirty="0"/>
                </a:p>
              </p:txBody>
            </p:sp>
          </mc:Choice>
          <mc:Fallback xmlns="">
            <p:sp>
              <p:nvSpPr>
                <p:cNvPr id="22" name="Connettore 21">
                  <a:extLst>
                    <a:ext uri="{FF2B5EF4-FFF2-40B4-BE49-F238E27FC236}">
                      <a16:creationId xmlns:a16="http://schemas.microsoft.com/office/drawing/2014/main" id="{8C029242-B559-41FE-9C45-194DD6DE51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7077" y="3454152"/>
                  <a:ext cx="457200" cy="457200"/>
                </a:xfrm>
                <a:prstGeom prst="flowChartConnector">
                  <a:avLst/>
                </a:prstGeom>
                <a:blipFill>
                  <a:blip r:embed="rId5"/>
                  <a:stretch>
                    <a:fillRect l="-16071"/>
                  </a:stretch>
                </a:blipFill>
                <a:ln>
                  <a:solidFill>
                    <a:srgbClr val="3D90BC"/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9207CB33-F18C-4595-891F-0CD5A96DC006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>
              <a:off x="2998069" y="1592796"/>
              <a:ext cx="720079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2 23">
              <a:extLst>
                <a:ext uri="{FF2B5EF4-FFF2-40B4-BE49-F238E27FC236}">
                  <a16:creationId xmlns:a16="http://schemas.microsoft.com/office/drawing/2014/main" id="{3B0325A7-9C70-4CF2-A5B0-0E402BF1B849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2998069" y="2289448"/>
              <a:ext cx="720079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2 24">
              <a:extLst>
                <a:ext uri="{FF2B5EF4-FFF2-40B4-BE49-F238E27FC236}">
                  <a16:creationId xmlns:a16="http://schemas.microsoft.com/office/drawing/2014/main" id="{11B97C02-8103-4892-AD15-3A4A22A34B2A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998069" y="2986100"/>
              <a:ext cx="751122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E76702D1-DBDF-4858-A5CD-FCEED9AF88B2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 flipV="1">
              <a:off x="2998068" y="3682752"/>
              <a:ext cx="769009" cy="0"/>
            </a:xfrm>
            <a:prstGeom prst="straightConnector1">
              <a:avLst/>
            </a:prstGeom>
            <a:ln>
              <a:solidFill>
                <a:srgbClr val="3D90B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nettore 26">
              <a:extLst>
                <a:ext uri="{FF2B5EF4-FFF2-40B4-BE49-F238E27FC236}">
                  <a16:creationId xmlns:a16="http://schemas.microsoft.com/office/drawing/2014/main" id="{DB2964AA-B21E-4EB1-BDC2-1144D6F542E4}"/>
                </a:ext>
              </a:extLst>
            </p:cNvPr>
            <p:cNvSpPr/>
            <p:nvPr/>
          </p:nvSpPr>
          <p:spPr>
            <a:xfrm>
              <a:off x="5482344" y="2636912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28" name="Connettore 27">
              <a:extLst>
                <a:ext uri="{FF2B5EF4-FFF2-40B4-BE49-F238E27FC236}">
                  <a16:creationId xmlns:a16="http://schemas.microsoft.com/office/drawing/2014/main" id="{61A1FE35-CA49-47E1-847F-519673CB49B8}"/>
                </a:ext>
              </a:extLst>
            </p:cNvPr>
            <p:cNvSpPr/>
            <p:nvPr/>
          </p:nvSpPr>
          <p:spPr>
            <a:xfrm>
              <a:off x="5482344" y="3454621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DDA6E937-7DA0-4BF7-A787-491E565FFA72}"/>
                </a:ext>
              </a:extLst>
            </p:cNvPr>
            <p:cNvSpPr txBox="1"/>
            <p:nvPr/>
          </p:nvSpPr>
          <p:spPr>
            <a:xfrm rot="5400000">
              <a:off x="5703112" y="4581930"/>
              <a:ext cx="564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solidFill>
                    <a:srgbClr val="3D90BC"/>
                  </a:solidFill>
                </a:rPr>
                <a:t>….</a:t>
              </a:r>
              <a:endParaRPr lang="it-IT" dirty="0">
                <a:solidFill>
                  <a:srgbClr val="3D90BC"/>
                </a:solidFill>
              </a:endParaRPr>
            </a:p>
          </p:txBody>
        </p:sp>
        <p:sp>
          <p:nvSpPr>
            <p:cNvPr id="30" name="Connettore 29">
              <a:extLst>
                <a:ext uri="{FF2B5EF4-FFF2-40B4-BE49-F238E27FC236}">
                  <a16:creationId xmlns:a16="http://schemas.microsoft.com/office/drawing/2014/main" id="{D63D363A-1E44-41A1-8A8A-7DA6AE205A0B}"/>
                </a:ext>
              </a:extLst>
            </p:cNvPr>
            <p:cNvSpPr/>
            <p:nvPr/>
          </p:nvSpPr>
          <p:spPr>
            <a:xfrm>
              <a:off x="5482344" y="4149080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31" name="Connettore 30">
              <a:extLst>
                <a:ext uri="{FF2B5EF4-FFF2-40B4-BE49-F238E27FC236}">
                  <a16:creationId xmlns:a16="http://schemas.microsoft.com/office/drawing/2014/main" id="{C54D4401-B824-42C5-86DC-A047897B87E6}"/>
                </a:ext>
              </a:extLst>
            </p:cNvPr>
            <p:cNvSpPr/>
            <p:nvPr/>
          </p:nvSpPr>
          <p:spPr>
            <a:xfrm>
              <a:off x="5482344" y="5280910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E49BBAB5-DA10-44B8-B823-19BEC599B169}"/>
                </a:ext>
              </a:extLst>
            </p:cNvPr>
            <p:cNvCxnSpPr>
              <a:cxnSpLocks/>
              <a:stCxn id="22" idx="6"/>
              <a:endCxn id="28" idx="2"/>
            </p:cNvCxnSpPr>
            <p:nvPr/>
          </p:nvCxnSpPr>
          <p:spPr>
            <a:xfrm>
              <a:off x="4224277" y="3682752"/>
              <a:ext cx="1258067" cy="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onnettore 32">
              <a:extLst>
                <a:ext uri="{FF2B5EF4-FFF2-40B4-BE49-F238E27FC236}">
                  <a16:creationId xmlns:a16="http://schemas.microsoft.com/office/drawing/2014/main" id="{F1E4FFF2-973B-4762-9226-C8FD10987795}"/>
                </a:ext>
              </a:extLst>
            </p:cNvPr>
            <p:cNvSpPr/>
            <p:nvPr/>
          </p:nvSpPr>
          <p:spPr>
            <a:xfrm>
              <a:off x="7354552" y="2632058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34" name="Connettore 33">
              <a:extLst>
                <a:ext uri="{FF2B5EF4-FFF2-40B4-BE49-F238E27FC236}">
                  <a16:creationId xmlns:a16="http://schemas.microsoft.com/office/drawing/2014/main" id="{56822C72-15CE-4BAA-9351-FB29FB25F80C}"/>
                </a:ext>
              </a:extLst>
            </p:cNvPr>
            <p:cNvSpPr/>
            <p:nvPr/>
          </p:nvSpPr>
          <p:spPr>
            <a:xfrm>
              <a:off x="7354552" y="3449767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6E3C6523-B30B-450F-85B9-FA6AF32F6794}"/>
                </a:ext>
              </a:extLst>
            </p:cNvPr>
            <p:cNvSpPr txBox="1"/>
            <p:nvPr/>
          </p:nvSpPr>
          <p:spPr>
            <a:xfrm rot="5400000">
              <a:off x="7559587" y="4558323"/>
              <a:ext cx="564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>
                  <a:solidFill>
                    <a:srgbClr val="3D90BC"/>
                  </a:solidFill>
                </a:rPr>
                <a:t>….</a:t>
              </a:r>
              <a:endParaRPr lang="it-IT" dirty="0">
                <a:solidFill>
                  <a:srgbClr val="3D90BC"/>
                </a:solidFill>
              </a:endParaRPr>
            </a:p>
          </p:txBody>
        </p:sp>
        <p:sp>
          <p:nvSpPr>
            <p:cNvPr id="36" name="Connettore 35">
              <a:extLst>
                <a:ext uri="{FF2B5EF4-FFF2-40B4-BE49-F238E27FC236}">
                  <a16:creationId xmlns:a16="http://schemas.microsoft.com/office/drawing/2014/main" id="{60E9D400-950E-467F-BEAF-6E28BEE46CEC}"/>
                </a:ext>
              </a:extLst>
            </p:cNvPr>
            <p:cNvSpPr/>
            <p:nvPr/>
          </p:nvSpPr>
          <p:spPr>
            <a:xfrm>
              <a:off x="7354552" y="4149080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sp>
          <p:nvSpPr>
            <p:cNvPr id="37" name="Connettore 36">
              <a:extLst>
                <a:ext uri="{FF2B5EF4-FFF2-40B4-BE49-F238E27FC236}">
                  <a16:creationId xmlns:a16="http://schemas.microsoft.com/office/drawing/2014/main" id="{34F160E5-464E-4C0A-B6CA-7DBDC62B7120}"/>
                </a:ext>
              </a:extLst>
            </p:cNvPr>
            <p:cNvSpPr/>
            <p:nvPr/>
          </p:nvSpPr>
          <p:spPr>
            <a:xfrm>
              <a:off x="7354552" y="5276056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DE49CA2-29E0-465E-9AAA-6A23BD0DED31}"/>
                </a:ext>
              </a:extLst>
            </p:cNvPr>
            <p:cNvCxnSpPr>
              <a:stCxn id="27" idx="6"/>
              <a:endCxn id="33" idx="2"/>
            </p:cNvCxnSpPr>
            <p:nvPr/>
          </p:nvCxnSpPr>
          <p:spPr>
            <a:xfrm flipV="1">
              <a:off x="5939544" y="2860658"/>
              <a:ext cx="1415008" cy="4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ECBFF818-80A2-4F30-B1B3-1B32294A9141}"/>
                </a:ext>
              </a:extLst>
            </p:cNvPr>
            <p:cNvCxnSpPr>
              <a:cxnSpLocks/>
              <a:stCxn id="27" idx="6"/>
              <a:endCxn id="34" idx="2"/>
            </p:cNvCxnSpPr>
            <p:nvPr/>
          </p:nvCxnSpPr>
          <p:spPr>
            <a:xfrm>
              <a:off x="5939544" y="2865512"/>
              <a:ext cx="1415008" cy="81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706A5C3E-4FC8-4E18-A0D1-7CCFD8988FCB}"/>
                </a:ext>
              </a:extLst>
            </p:cNvPr>
            <p:cNvCxnSpPr>
              <a:cxnSpLocks/>
              <a:stCxn id="27" idx="6"/>
              <a:endCxn id="36" idx="2"/>
            </p:cNvCxnSpPr>
            <p:nvPr/>
          </p:nvCxnSpPr>
          <p:spPr>
            <a:xfrm>
              <a:off x="5939544" y="2865512"/>
              <a:ext cx="1415008" cy="1512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diritto 40">
              <a:extLst>
                <a:ext uri="{FF2B5EF4-FFF2-40B4-BE49-F238E27FC236}">
                  <a16:creationId xmlns:a16="http://schemas.microsoft.com/office/drawing/2014/main" id="{AFB61B8D-2395-48F6-BFB2-7C71804AF973}"/>
                </a:ext>
              </a:extLst>
            </p:cNvPr>
            <p:cNvCxnSpPr>
              <a:stCxn id="27" idx="6"/>
              <a:endCxn id="37" idx="2"/>
            </p:cNvCxnSpPr>
            <p:nvPr/>
          </p:nvCxnSpPr>
          <p:spPr>
            <a:xfrm>
              <a:off x="5939544" y="2865512"/>
              <a:ext cx="1415008" cy="2639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35E8A71E-5843-4DA8-BAFB-7466536E748B}"/>
                </a:ext>
              </a:extLst>
            </p:cNvPr>
            <p:cNvCxnSpPr>
              <a:stCxn id="28" idx="6"/>
              <a:endCxn id="33" idx="2"/>
            </p:cNvCxnSpPr>
            <p:nvPr/>
          </p:nvCxnSpPr>
          <p:spPr>
            <a:xfrm flipV="1">
              <a:off x="5939544" y="2860658"/>
              <a:ext cx="1415008" cy="822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F9BAB73E-9FDD-4CED-A706-F411641364BE}"/>
                </a:ext>
              </a:extLst>
            </p:cNvPr>
            <p:cNvCxnSpPr>
              <a:stCxn id="28" idx="6"/>
              <a:endCxn id="34" idx="2"/>
            </p:cNvCxnSpPr>
            <p:nvPr/>
          </p:nvCxnSpPr>
          <p:spPr>
            <a:xfrm flipV="1">
              <a:off x="5939544" y="3678367"/>
              <a:ext cx="1415008" cy="4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diritto 43">
              <a:extLst>
                <a:ext uri="{FF2B5EF4-FFF2-40B4-BE49-F238E27FC236}">
                  <a16:creationId xmlns:a16="http://schemas.microsoft.com/office/drawing/2014/main" id="{96B479FB-37D8-4CB2-8207-6973B87ED9F5}"/>
                </a:ext>
              </a:extLst>
            </p:cNvPr>
            <p:cNvCxnSpPr>
              <a:stCxn id="28" idx="6"/>
              <a:endCxn id="36" idx="2"/>
            </p:cNvCxnSpPr>
            <p:nvPr/>
          </p:nvCxnSpPr>
          <p:spPr>
            <a:xfrm>
              <a:off x="5939544" y="3683221"/>
              <a:ext cx="1415008" cy="6944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50133A61-CFC4-41CF-B4CD-0E4C0801D84A}"/>
                </a:ext>
              </a:extLst>
            </p:cNvPr>
            <p:cNvCxnSpPr>
              <a:stCxn id="28" idx="6"/>
              <a:endCxn id="37" idx="2"/>
            </p:cNvCxnSpPr>
            <p:nvPr/>
          </p:nvCxnSpPr>
          <p:spPr>
            <a:xfrm>
              <a:off x="5939544" y="3683221"/>
              <a:ext cx="1415008" cy="1821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1027E11-0CDD-4E76-BFA8-73B10C915E62}"/>
                </a:ext>
              </a:extLst>
            </p:cNvPr>
            <p:cNvCxnSpPr>
              <a:stCxn id="30" idx="6"/>
              <a:endCxn id="33" idx="2"/>
            </p:cNvCxnSpPr>
            <p:nvPr/>
          </p:nvCxnSpPr>
          <p:spPr>
            <a:xfrm flipV="1">
              <a:off x="5939544" y="2860658"/>
              <a:ext cx="1415008" cy="15170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D9FF5778-6CAD-4F2A-9394-3A2170DCB2CD}"/>
                </a:ext>
              </a:extLst>
            </p:cNvPr>
            <p:cNvCxnSpPr>
              <a:stCxn id="30" idx="6"/>
              <a:endCxn id="34" idx="2"/>
            </p:cNvCxnSpPr>
            <p:nvPr/>
          </p:nvCxnSpPr>
          <p:spPr>
            <a:xfrm flipV="1">
              <a:off x="5939544" y="3678367"/>
              <a:ext cx="1415008" cy="6993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48870022-F7C8-40D2-8E35-5953F7B6484D}"/>
                </a:ext>
              </a:extLst>
            </p:cNvPr>
            <p:cNvCxnSpPr>
              <a:stCxn id="30" idx="6"/>
              <a:endCxn id="36" idx="2"/>
            </p:cNvCxnSpPr>
            <p:nvPr/>
          </p:nvCxnSpPr>
          <p:spPr>
            <a:xfrm>
              <a:off x="5939544" y="4377680"/>
              <a:ext cx="141500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2920D5E9-BBDD-4364-95C0-0650FD3A738A}"/>
                </a:ext>
              </a:extLst>
            </p:cNvPr>
            <p:cNvCxnSpPr>
              <a:stCxn id="30" idx="6"/>
              <a:endCxn id="37" idx="2"/>
            </p:cNvCxnSpPr>
            <p:nvPr/>
          </p:nvCxnSpPr>
          <p:spPr>
            <a:xfrm>
              <a:off x="5939544" y="4377680"/>
              <a:ext cx="1415008" cy="1126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901CA9BB-1362-47E1-8B01-CD3E98DAE71D}"/>
                </a:ext>
              </a:extLst>
            </p:cNvPr>
            <p:cNvCxnSpPr>
              <a:stCxn id="31" idx="6"/>
              <a:endCxn id="33" idx="2"/>
            </p:cNvCxnSpPr>
            <p:nvPr/>
          </p:nvCxnSpPr>
          <p:spPr>
            <a:xfrm flipV="1">
              <a:off x="5939544" y="2860658"/>
              <a:ext cx="1415008" cy="26488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EC01E4B3-DF69-4414-B538-D169EB4CFA8F}"/>
                </a:ext>
              </a:extLst>
            </p:cNvPr>
            <p:cNvCxnSpPr>
              <a:stCxn id="31" idx="6"/>
              <a:endCxn id="34" idx="2"/>
            </p:cNvCxnSpPr>
            <p:nvPr/>
          </p:nvCxnSpPr>
          <p:spPr>
            <a:xfrm flipV="1">
              <a:off x="5939544" y="3678367"/>
              <a:ext cx="1415008" cy="18311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4B7C7199-A455-4601-95E3-16320ED884B0}"/>
                </a:ext>
              </a:extLst>
            </p:cNvPr>
            <p:cNvCxnSpPr>
              <a:stCxn id="31" idx="6"/>
              <a:endCxn id="36" idx="2"/>
            </p:cNvCxnSpPr>
            <p:nvPr/>
          </p:nvCxnSpPr>
          <p:spPr>
            <a:xfrm flipV="1">
              <a:off x="5939544" y="4377680"/>
              <a:ext cx="1415008" cy="11318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82347978-6129-4C71-9D73-93DEA5F309EC}"/>
                </a:ext>
              </a:extLst>
            </p:cNvPr>
            <p:cNvCxnSpPr>
              <a:stCxn id="31" idx="6"/>
              <a:endCxn id="37" idx="2"/>
            </p:cNvCxnSpPr>
            <p:nvPr/>
          </p:nvCxnSpPr>
          <p:spPr>
            <a:xfrm flipV="1">
              <a:off x="5939544" y="5504656"/>
              <a:ext cx="1415008" cy="48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ttore 53">
              <a:extLst>
                <a:ext uri="{FF2B5EF4-FFF2-40B4-BE49-F238E27FC236}">
                  <a16:creationId xmlns:a16="http://schemas.microsoft.com/office/drawing/2014/main" id="{7B1F51EA-C46B-448C-AC77-69AD6BDE1FDA}"/>
                </a:ext>
              </a:extLst>
            </p:cNvPr>
            <p:cNvSpPr/>
            <p:nvPr/>
          </p:nvSpPr>
          <p:spPr>
            <a:xfrm>
              <a:off x="9309620" y="3712630"/>
              <a:ext cx="457200" cy="457200"/>
            </a:xfrm>
            <a:prstGeom prst="flowChartConnector">
              <a:avLst/>
            </a:prstGeom>
            <a:solidFill>
              <a:srgbClr val="3D90BC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i="1" dirty="0"/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843E8C55-E85F-4DDB-9E0D-9B3BFA82C279}"/>
                </a:ext>
              </a:extLst>
            </p:cNvPr>
            <p:cNvCxnSpPr>
              <a:stCxn id="33" idx="6"/>
              <a:endCxn id="54" idx="2"/>
            </p:cNvCxnSpPr>
            <p:nvPr/>
          </p:nvCxnSpPr>
          <p:spPr>
            <a:xfrm>
              <a:off x="7811752" y="2860658"/>
              <a:ext cx="1497868" cy="10805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C43E72A4-92F3-41F6-B010-E9697EAAD5C6}"/>
                </a:ext>
              </a:extLst>
            </p:cNvPr>
            <p:cNvCxnSpPr>
              <a:stCxn id="34" idx="6"/>
              <a:endCxn id="54" idx="2"/>
            </p:cNvCxnSpPr>
            <p:nvPr/>
          </p:nvCxnSpPr>
          <p:spPr>
            <a:xfrm>
              <a:off x="7811752" y="3678367"/>
              <a:ext cx="1497868" cy="262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017F500D-DDA7-41D0-A47B-276C979A45E7}"/>
                </a:ext>
              </a:extLst>
            </p:cNvPr>
            <p:cNvCxnSpPr>
              <a:cxnSpLocks/>
              <a:stCxn id="36" idx="6"/>
              <a:endCxn id="54" idx="2"/>
            </p:cNvCxnSpPr>
            <p:nvPr/>
          </p:nvCxnSpPr>
          <p:spPr>
            <a:xfrm flipV="1">
              <a:off x="7811752" y="3941230"/>
              <a:ext cx="1497868" cy="436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9E89D184-EA30-4FA9-93D1-A602A7403261}"/>
                </a:ext>
              </a:extLst>
            </p:cNvPr>
            <p:cNvCxnSpPr>
              <a:stCxn id="37" idx="6"/>
              <a:endCxn id="54" idx="2"/>
            </p:cNvCxnSpPr>
            <p:nvPr/>
          </p:nvCxnSpPr>
          <p:spPr>
            <a:xfrm flipV="1">
              <a:off x="7811752" y="3941230"/>
              <a:ext cx="1497868" cy="15634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ttangolo con angoli arrotondati 58">
              <a:extLst>
                <a:ext uri="{FF2B5EF4-FFF2-40B4-BE49-F238E27FC236}">
                  <a16:creationId xmlns:a16="http://schemas.microsoft.com/office/drawing/2014/main" id="{2ECCB650-9C72-4C82-A99C-2A2F20B870A8}"/>
                </a:ext>
              </a:extLst>
            </p:cNvPr>
            <p:cNvSpPr/>
            <p:nvPr/>
          </p:nvSpPr>
          <p:spPr>
            <a:xfrm>
              <a:off x="3180335" y="259787"/>
              <a:ext cx="1630683" cy="504056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rgbClr val="3D90BC"/>
                  </a:solidFill>
                </a:rPr>
                <a:t>LSTM Layer</a:t>
              </a:r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D1ACB5E5-8187-457E-9CB6-160A3A8198FF}"/>
                </a:ext>
              </a:extLst>
            </p:cNvPr>
            <p:cNvSpPr/>
            <p:nvPr/>
          </p:nvSpPr>
          <p:spPr>
            <a:xfrm>
              <a:off x="4967523" y="1854661"/>
              <a:ext cx="1486842" cy="4652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>
                  <a:solidFill>
                    <a:srgbClr val="3D90BC"/>
                  </a:solidFill>
                </a:rPr>
                <a:t>Final</a:t>
              </a:r>
              <a:r>
                <a:rPr lang="it-IT" sz="1200" dirty="0">
                  <a:solidFill>
                    <a:srgbClr val="3D90BC"/>
                  </a:solidFill>
                </a:rPr>
                <a:t> </a:t>
              </a:r>
              <a:r>
                <a:rPr lang="it-IT" sz="1200" dirty="0" err="1">
                  <a:solidFill>
                    <a:srgbClr val="3D90BC"/>
                  </a:solidFill>
                </a:rPr>
                <a:t>Hidden</a:t>
              </a:r>
              <a:endParaRPr lang="it-IT" sz="1200" dirty="0">
                <a:solidFill>
                  <a:srgbClr val="3D90BC"/>
                </a:solidFill>
              </a:endParaRPr>
            </a:p>
            <a:p>
              <a:pPr algn="ctr"/>
              <a:r>
                <a:rPr lang="it-IT" sz="1200" dirty="0">
                  <a:solidFill>
                    <a:srgbClr val="3D90BC"/>
                  </a:solidFill>
                </a:rPr>
                <a:t>State</a:t>
              </a:r>
            </a:p>
          </p:txBody>
        </p:sp>
        <p:sp>
          <p:nvSpPr>
            <p:cNvPr id="61" name="Rettangolo con angoli arrotondati 60">
              <a:extLst>
                <a:ext uri="{FF2B5EF4-FFF2-40B4-BE49-F238E27FC236}">
                  <a16:creationId xmlns:a16="http://schemas.microsoft.com/office/drawing/2014/main" id="{2DFFB54F-5AE3-43F3-994D-30D31EFBA492}"/>
                </a:ext>
              </a:extLst>
            </p:cNvPr>
            <p:cNvSpPr/>
            <p:nvPr/>
          </p:nvSpPr>
          <p:spPr>
            <a:xfrm>
              <a:off x="6839731" y="1852868"/>
              <a:ext cx="1486842" cy="4652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dirty="0">
                  <a:solidFill>
                    <a:srgbClr val="3D90BC"/>
                  </a:solidFill>
                </a:rPr>
                <a:t>FC Layer</a:t>
              </a:r>
            </a:p>
          </p:txBody>
        </p:sp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20BF1DB2-AEE5-4917-A69C-A506D35CA7E3}"/>
                </a:ext>
              </a:extLst>
            </p:cNvPr>
            <p:cNvSpPr/>
            <p:nvPr/>
          </p:nvSpPr>
          <p:spPr>
            <a:xfrm>
              <a:off x="8794799" y="1827153"/>
              <a:ext cx="1486842" cy="4652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rgbClr val="3D90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 err="1">
                  <a:solidFill>
                    <a:srgbClr val="3D90BC"/>
                  </a:solidFill>
                </a:rPr>
                <a:t>Classification</a:t>
              </a:r>
              <a:endParaRPr lang="it-IT" sz="1200" dirty="0">
                <a:solidFill>
                  <a:srgbClr val="3D90B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33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413892" y="2060848"/>
            <a:ext cx="3600400" cy="576064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it-IT" sz="2800" dirty="0"/>
              <a:t>Model </a:t>
            </a:r>
            <a:r>
              <a:rPr lang="it-IT" sz="2800" dirty="0" err="1"/>
              <a:t>Parameters</a:t>
            </a:r>
            <a:endParaRPr lang="en-US" sz="2800" dirty="0"/>
          </a:p>
        </p:txBody>
      </p:sp>
      <p:graphicFrame>
        <p:nvGraphicFramePr>
          <p:cNvPr id="9" name="Segnaposto contenuto 8" descr="Tabella di esempio con 3 colonne e 4 righe" title="Tabella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18336552"/>
              </p:ext>
            </p:extLst>
          </p:nvPr>
        </p:nvGraphicFramePr>
        <p:xfrm>
          <a:off x="2494012" y="2792759"/>
          <a:ext cx="8506020" cy="2504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5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327">
                <a:tc>
                  <a:txBody>
                    <a:bodyPr/>
                    <a:lstStyle/>
                    <a:p>
                      <a:pPr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" dirty="0"/>
                        <a:t>Range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" dirty="0"/>
                        <a:t>Selected Values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LSTM</a:t>
                      </a:r>
                      <a:r>
                        <a:rPr lang="en-US" sz="1800" dirty="0"/>
                        <a:t> layer size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64, 128, 192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192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3806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Dense layer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30, 50, 100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185442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activation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tanh, </a:t>
                      </a:r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83039"/>
                  </a:ext>
                </a:extLst>
              </a:tr>
              <a:tr h="477584">
                <a:tc>
                  <a:txBody>
                    <a:bodyPr/>
                    <a:lstStyle/>
                    <a:p>
                      <a:pPr rtl="0"/>
                      <a:r>
                        <a:rPr lang="en-US" dirty="0"/>
                        <a:t>optimizer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sgd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adam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adam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709760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357A2F-1BBC-A941-ABA5-9C590A2AA3CB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7D417C17-BD53-4647-8C8A-BBB861481199}"/>
              </a:ext>
            </a:extLst>
          </p:cNvPr>
          <p:cNvSpPr txBox="1">
            <a:spLocks/>
          </p:cNvSpPr>
          <p:nvPr/>
        </p:nvSpPr>
        <p:spPr>
          <a:xfrm>
            <a:off x="333773" y="401216"/>
            <a:ext cx="12097343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Long Short-Term Memory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/>
          <p:cNvSpPr>
            <a:spLocks noGrp="1"/>
          </p:cNvSpPr>
          <p:nvPr>
            <p:ph type="title"/>
          </p:nvPr>
        </p:nvSpPr>
        <p:spPr>
          <a:xfrm>
            <a:off x="405781" y="381000"/>
            <a:ext cx="11305256" cy="1371600"/>
          </a:xfrm>
        </p:spPr>
        <p:txBody>
          <a:bodyPr rtlCol="0"/>
          <a:lstStyle/>
          <a:p>
            <a:r>
              <a:rPr lang="en-US" dirty="0"/>
              <a:t>Word Embedding: Long Short-Term Memory - Results</a:t>
            </a:r>
          </a:p>
        </p:txBody>
      </p:sp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3619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67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07589134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olo 1">
            <a:extLst>
              <a:ext uri="{FF2B5EF4-FFF2-40B4-BE49-F238E27FC236}">
                <a16:creationId xmlns:a16="http://schemas.microsoft.com/office/drawing/2014/main" id="{C745F70D-E7A3-3941-ADAF-73A74C0FD7F0}"/>
              </a:ext>
            </a:extLst>
          </p:cNvPr>
          <p:cNvSpPr txBox="1">
            <a:spLocks/>
          </p:cNvSpPr>
          <p:nvPr/>
        </p:nvSpPr>
        <p:spPr>
          <a:xfrm>
            <a:off x="333773" y="401216"/>
            <a:ext cx="1144927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Long Short-Term Memory </a:t>
            </a:r>
            <a:r>
              <a:rPr lang="en-US" dirty="0" err="1"/>
              <a:t>Approch</a:t>
            </a:r>
            <a:endParaRPr lang="en-US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006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13" name="Segnaposto contenuto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D4C2F43-C62A-2C4B-9EB4-77C3A5AB0E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56" y="2743200"/>
            <a:ext cx="4180489" cy="3276600"/>
          </a:xfrm>
        </p:spPr>
      </p:pic>
    </p:spTree>
    <p:extLst>
      <p:ext uri="{BB962C8B-B14F-4D97-AF65-F5344CB8AC3E}">
        <p14:creationId xmlns:p14="http://schemas.microsoft.com/office/powerpoint/2010/main" val="21120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2" y="152399"/>
            <a:ext cx="9144001" cy="1371600"/>
          </a:xfrm>
        </p:spPr>
        <p:txBody>
          <a:bodyPr rtlCol="0"/>
          <a:lstStyle/>
          <a:p>
            <a:pPr rtl="0"/>
            <a:r>
              <a:rPr lang="en-US" dirty="0"/>
              <a:t>Experimental Setup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19" name="Segnaposto contenuto 18">
            <a:extLst>
              <a:ext uri="{FF2B5EF4-FFF2-40B4-BE49-F238E27FC236}">
                <a16:creationId xmlns:a16="http://schemas.microsoft.com/office/drawing/2014/main" id="{28C7CB7C-A856-4195-90A3-FA9B47FC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22411" y="1905000"/>
            <a:ext cx="4416552" cy="4114801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a 10-fold </a:t>
            </a:r>
            <a:r>
              <a:rPr lang="it-IT" dirty="0" err="1"/>
              <a:t>stratified</a:t>
            </a:r>
            <a:r>
              <a:rPr lang="it-IT" dirty="0"/>
              <a:t> cross-</a:t>
            </a:r>
            <a:r>
              <a:rPr lang="it-IT" dirty="0" err="1"/>
              <a:t>validation</a:t>
            </a:r>
            <a:endParaRPr lang="it-IT" dirty="0"/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repeted</a:t>
            </a:r>
            <a:r>
              <a:rPr lang="it-IT" dirty="0"/>
              <a:t> the cross-</a:t>
            </a:r>
            <a:r>
              <a:rPr lang="it-IT" dirty="0" err="1"/>
              <a:t>validation</a:t>
            </a:r>
            <a:r>
              <a:rPr lang="it-IT" dirty="0"/>
              <a:t> 5 </a:t>
            </a:r>
            <a:r>
              <a:rPr lang="it-IT" dirty="0" err="1"/>
              <a:t>times</a:t>
            </a:r>
            <a:endParaRPr lang="it-IT" dirty="0"/>
          </a:p>
          <a:p>
            <a:r>
              <a:rPr lang="it-IT" dirty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evaluate</a:t>
            </a:r>
            <a:r>
              <a:rPr lang="it-IT" dirty="0"/>
              <a:t> the performance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extracted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matrics</a:t>
            </a:r>
            <a:r>
              <a:rPr lang="it-IT" dirty="0"/>
              <a:t> per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class</a:t>
            </a:r>
            <a:endParaRPr lang="it-IT" dirty="0"/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9B3E4556-E7B9-1549-8AAC-8D9443B5BB36}"/>
              </a:ext>
            </a:extLst>
          </p:cNvPr>
          <p:cNvSpPr/>
          <p:nvPr/>
        </p:nvSpPr>
        <p:spPr>
          <a:xfrm>
            <a:off x="6371129" y="1412776"/>
            <a:ext cx="4362800" cy="4713312"/>
          </a:xfrm>
          <a:prstGeom prst="frame">
            <a:avLst>
              <a:gd name="adj1" fmla="val 1659"/>
            </a:avLst>
          </a:prstGeom>
          <a:solidFill>
            <a:srgbClr val="3D90BC"/>
          </a:solidFill>
          <a:ln>
            <a:solidFill>
              <a:srgbClr val="3D9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AA42560-4D95-DF41-B65D-28E1ACE9E366}"/>
              </a:ext>
            </a:extLst>
          </p:cNvPr>
          <p:cNvSpPr/>
          <p:nvPr/>
        </p:nvSpPr>
        <p:spPr>
          <a:xfrm>
            <a:off x="6680321" y="1700808"/>
            <a:ext cx="37444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Load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987010C6-E5CF-9040-8F88-0F493B4F05F6}"/>
              </a:ext>
            </a:extLst>
          </p:cNvPr>
          <p:cNvSpPr/>
          <p:nvPr/>
        </p:nvSpPr>
        <p:spPr>
          <a:xfrm>
            <a:off x="6680321" y="2132856"/>
            <a:ext cx="3744416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8" name="Picture 4" descr="pandas (software) - Wikipedia">
            <a:extLst>
              <a:ext uri="{FF2B5EF4-FFF2-40B4-BE49-F238E27FC236}">
                <a16:creationId xmlns:a16="http://schemas.microsoft.com/office/drawing/2014/main" id="{11FC84B4-5916-AB49-9426-CD40CAAE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000" y="2062533"/>
            <a:ext cx="1417059" cy="57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2696F6A5-8100-D240-BE45-E01F514264EC}"/>
              </a:ext>
            </a:extLst>
          </p:cNvPr>
          <p:cNvSpPr/>
          <p:nvPr/>
        </p:nvSpPr>
        <p:spPr>
          <a:xfrm>
            <a:off x="6670476" y="2780928"/>
            <a:ext cx="37444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Pre</a:t>
            </a:r>
            <a:r>
              <a:rPr lang="it-IT" dirty="0"/>
              <a:t> - Processing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E94E896F-F66A-5A41-AB0B-88C1DE3A71D6}"/>
              </a:ext>
            </a:extLst>
          </p:cNvPr>
          <p:cNvSpPr/>
          <p:nvPr/>
        </p:nvSpPr>
        <p:spPr>
          <a:xfrm>
            <a:off x="6670476" y="3212976"/>
            <a:ext cx="3744416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2" name="Picture 8" descr="Python Training Center In Kochi Ernakulam OpenCV &amp; Django NLTK Machine  Learning Artifical Intellegence">
            <a:extLst>
              <a:ext uri="{FF2B5EF4-FFF2-40B4-BE49-F238E27FC236}">
                <a16:creationId xmlns:a16="http://schemas.microsoft.com/office/drawing/2014/main" id="{86A9481C-7CF4-2545-9FCD-3EA67098D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4" t="13799" r="21643" b="60903"/>
          <a:stretch/>
        </p:blipFill>
        <p:spPr bwMode="auto">
          <a:xfrm>
            <a:off x="8156485" y="3242802"/>
            <a:ext cx="792088" cy="36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tangolo 19">
            <a:extLst>
              <a:ext uri="{FF2B5EF4-FFF2-40B4-BE49-F238E27FC236}">
                <a16:creationId xmlns:a16="http://schemas.microsoft.com/office/drawing/2014/main" id="{F398EA69-B698-0949-80D3-FFE293E6A4C6}"/>
              </a:ext>
            </a:extLst>
          </p:cNvPr>
          <p:cNvSpPr/>
          <p:nvPr/>
        </p:nvSpPr>
        <p:spPr>
          <a:xfrm>
            <a:off x="6680321" y="3872880"/>
            <a:ext cx="37444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Model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5722718-69DE-7841-B862-8EE8F3A09FF5}"/>
              </a:ext>
            </a:extLst>
          </p:cNvPr>
          <p:cNvSpPr/>
          <p:nvPr/>
        </p:nvSpPr>
        <p:spPr>
          <a:xfrm>
            <a:off x="6680321" y="4304928"/>
            <a:ext cx="3744416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337E7DD-24DB-2947-9BB8-1D5A8861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24" y="4201135"/>
            <a:ext cx="1068841" cy="668025"/>
          </a:xfrm>
          <a:prstGeom prst="rect">
            <a:avLst/>
          </a:prstGeom>
        </p:spPr>
      </p:pic>
      <p:pic>
        <p:nvPicPr>
          <p:cNvPr id="1036" name="Picture 12" descr="Alle prese con PyTorch - Parte 1: tensori e gradienti | Italian Association  for Machine Learning">
            <a:extLst>
              <a:ext uri="{FF2B5EF4-FFF2-40B4-BE49-F238E27FC236}">
                <a16:creationId xmlns:a16="http://schemas.microsoft.com/office/drawing/2014/main" id="{7FC8E7AA-1829-1A4F-9E60-ED20C5C9B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573" y="4351742"/>
            <a:ext cx="1238123" cy="3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18FEA666-A09D-EA47-8176-1CD3B7407F29}"/>
              </a:ext>
            </a:extLst>
          </p:cNvPr>
          <p:cNvSpPr/>
          <p:nvPr/>
        </p:nvSpPr>
        <p:spPr>
          <a:xfrm>
            <a:off x="6680321" y="4973699"/>
            <a:ext cx="374441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Selection</a:t>
            </a:r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338366B9-6E61-C54C-9BF6-1E83DC32A501}"/>
              </a:ext>
            </a:extLst>
          </p:cNvPr>
          <p:cNvSpPr/>
          <p:nvPr/>
        </p:nvSpPr>
        <p:spPr>
          <a:xfrm>
            <a:off x="6680321" y="5405747"/>
            <a:ext cx="3744416" cy="432048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E6CF691F-FB47-6142-9E25-EC31FC119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63" y="5287758"/>
            <a:ext cx="1068841" cy="66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5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5" descr="Grafico combinato istogramma a colonne raggruppate - a linee" title="Grafic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757170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4ECEE86-BD5D-154F-ADDB-5F35E7A8E898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EB2F7EA-3C41-AE42-9C43-9103E89A00EE}"/>
              </a:ext>
            </a:extLst>
          </p:cNvPr>
          <p:cNvSpPr/>
          <p:nvPr/>
        </p:nvSpPr>
        <p:spPr>
          <a:xfrm>
            <a:off x="4591148" y="6053889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8" name="Titolo 12">
            <a:extLst>
              <a:ext uri="{FF2B5EF4-FFF2-40B4-BE49-F238E27FC236}">
                <a16:creationId xmlns:a16="http://schemas.microsoft.com/office/drawing/2014/main" id="{863D58D7-9F4E-7849-9863-1904DF15E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1" y="381000"/>
            <a:ext cx="11305256" cy="1371600"/>
          </a:xfrm>
        </p:spPr>
        <p:txBody>
          <a:bodyPr rtlCol="0"/>
          <a:lstStyle/>
          <a:p>
            <a:r>
              <a:rPr lang="en-US" dirty="0"/>
              <a:t>Word Embedding: Long Short-Term Memory - Results</a:t>
            </a:r>
          </a:p>
        </p:txBody>
      </p:sp>
    </p:spTree>
    <p:extLst>
      <p:ext uri="{BB962C8B-B14F-4D97-AF65-F5344CB8AC3E}">
        <p14:creationId xmlns:p14="http://schemas.microsoft.com/office/powerpoint/2010/main" val="384366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Overall results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r>
              <a:rPr lang="en-US" dirty="0"/>
              <a:t>Overall results – classes </a:t>
            </a:r>
            <a:r>
              <a:rPr lang="en-US" dirty="0" err="1"/>
              <a:t>analisys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aphicFrame>
        <p:nvGraphicFramePr>
          <p:cNvPr id="17" name="Segnaposto contenuto 16">
            <a:extLst>
              <a:ext uri="{FF2B5EF4-FFF2-40B4-BE49-F238E27FC236}">
                <a16:creationId xmlns:a16="http://schemas.microsoft.com/office/drawing/2014/main" id="{0EBAE1EA-F7A8-4886-977A-1B9684649C7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7075936"/>
              </p:ext>
            </p:extLst>
          </p:nvPr>
        </p:nvGraphicFramePr>
        <p:xfrm>
          <a:off x="1522413" y="2743200"/>
          <a:ext cx="4416425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F9250A4A-A721-6C4E-8BB2-46F0CCDCFB1C}"/>
              </a:ext>
            </a:extLst>
          </p:cNvPr>
          <p:cNvSpPr/>
          <p:nvPr/>
        </p:nvSpPr>
        <p:spPr>
          <a:xfrm>
            <a:off x="2349996" y="6017795"/>
            <a:ext cx="3176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  <a:endParaRPr lang="it-IT" dirty="0">
              <a:solidFill>
                <a:schemeClr val="accent1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C0462AF9-105B-9740-BD19-1AA1CD72F8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328" y="2652561"/>
            <a:ext cx="2597841" cy="3264855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9C886C-84A9-964A-B938-F7517FE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3256" y="2813723"/>
            <a:ext cx="2594628" cy="3009535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35964B01-F170-4347-AABE-EBBBBE8B3592}"/>
              </a:ext>
            </a:extLst>
          </p:cNvPr>
          <p:cNvSpPr txBox="1">
            <a:spLocks/>
          </p:cNvSpPr>
          <p:nvPr/>
        </p:nvSpPr>
        <p:spPr>
          <a:xfrm>
            <a:off x="333773" y="401216"/>
            <a:ext cx="1144927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Word Embedding: Long Short-Term Memory </a:t>
            </a:r>
            <a:r>
              <a:rPr lang="en-US" dirty="0" err="1"/>
              <a:t>Approch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467380"/>
            <a:ext cx="9144001" cy="843880"/>
          </a:xfrm>
        </p:spPr>
        <p:txBody>
          <a:bodyPr rtlCol="0"/>
          <a:lstStyle/>
          <a:p>
            <a:pPr rtl="0"/>
            <a:r>
              <a:rPr lang="en-US" dirty="0"/>
              <a:t>Overall Results Comparison Chart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co 3">
                <a:extLst>
                  <a:ext uri="{FF2B5EF4-FFF2-40B4-BE49-F238E27FC236}">
                    <a16:creationId xmlns:a16="http://schemas.microsoft.com/office/drawing/2014/main" id="{07305DA2-80E9-F842-99B3-AB75C2199C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0868136"/>
                  </p:ext>
                </p:extLst>
              </p:nvPr>
            </p:nvGraphicFramePr>
            <p:xfrm>
              <a:off x="585800" y="1844824"/>
              <a:ext cx="11017224" cy="45088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Grafico 3">
                <a:extLst>
                  <a:ext uri="{FF2B5EF4-FFF2-40B4-BE49-F238E27FC236}">
                    <a16:creationId xmlns:a16="http://schemas.microsoft.com/office/drawing/2014/main" id="{07305DA2-80E9-F842-99B3-AB75C2199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800" y="1844824"/>
                <a:ext cx="11017224" cy="450882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1AE0138E-6AAB-6348-B866-FD9DB8A1BCDD}"/>
              </a:ext>
            </a:extLst>
          </p:cNvPr>
          <p:cNvSpPr/>
          <p:nvPr/>
        </p:nvSpPr>
        <p:spPr>
          <a:xfrm>
            <a:off x="1917948" y="1403484"/>
            <a:ext cx="3295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Italian Parliament QT Dataset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467380"/>
            <a:ext cx="9144001" cy="843880"/>
          </a:xfrm>
        </p:spPr>
        <p:txBody>
          <a:bodyPr rtlCol="0"/>
          <a:lstStyle/>
          <a:p>
            <a:pPr rtl="0"/>
            <a:r>
              <a:rPr lang="en-US" dirty="0"/>
              <a:t>Overall Results Comparison Chart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Grafico 3">
                <a:extLst>
                  <a:ext uri="{FF2B5EF4-FFF2-40B4-BE49-F238E27FC236}">
                    <a16:creationId xmlns:a16="http://schemas.microsoft.com/office/drawing/2014/main" id="{07305DA2-80E9-F842-99B3-AB75C2199C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90478642"/>
                  </p:ext>
                </p:extLst>
              </p:nvPr>
            </p:nvGraphicFramePr>
            <p:xfrm>
              <a:off x="585800" y="1844824"/>
              <a:ext cx="11017224" cy="45088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Grafico 3">
                <a:extLst>
                  <a:ext uri="{FF2B5EF4-FFF2-40B4-BE49-F238E27FC236}">
                    <a16:creationId xmlns:a16="http://schemas.microsoft.com/office/drawing/2014/main" id="{07305DA2-80E9-F842-99B3-AB75C2199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800" y="1844824"/>
                <a:ext cx="11017224" cy="4508828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1AE0138E-6AAB-6348-B866-FD9DB8A1BCDD}"/>
              </a:ext>
            </a:extLst>
          </p:cNvPr>
          <p:cNvSpPr/>
          <p:nvPr/>
        </p:nvSpPr>
        <p:spPr>
          <a:xfrm>
            <a:off x="1917948" y="1403484"/>
            <a:ext cx="3464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Indian Parliament Q&amp;A Dataset</a:t>
            </a:r>
          </a:p>
        </p:txBody>
      </p:sp>
    </p:spTree>
    <p:extLst>
      <p:ext uri="{BB962C8B-B14F-4D97-AF65-F5344CB8AC3E}">
        <p14:creationId xmlns:p14="http://schemas.microsoft.com/office/powerpoint/2010/main" val="7842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D628C3-9137-E344-82A3-07966D802CF5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8A6DD5C-D5DD-F44D-8320-3807F27132DE}"/>
              </a:ext>
            </a:extLst>
          </p:cNvPr>
          <p:cNvSpPr txBox="1"/>
          <p:nvPr/>
        </p:nvSpPr>
        <p:spPr>
          <a:xfrm>
            <a:off x="938738" y="2875002"/>
            <a:ext cx="103113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600" dirty="0" err="1"/>
              <a:t>Thank</a:t>
            </a:r>
            <a:r>
              <a:rPr lang="it-IT" sz="6600" dirty="0"/>
              <a:t> </a:t>
            </a:r>
            <a:r>
              <a:rPr lang="it-IT" sz="6600" dirty="0" err="1"/>
              <a:t>You</a:t>
            </a:r>
            <a:r>
              <a:rPr lang="it-IT" sz="6600" dirty="0"/>
              <a:t> For Your </a:t>
            </a:r>
            <a:r>
              <a:rPr lang="it-IT" sz="6600" dirty="0" err="1"/>
              <a:t>Attention</a:t>
            </a:r>
            <a:endParaRPr lang="it-IT" sz="6600" dirty="0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EF05DDE9-3571-574A-A5BE-58AF58F985A1}"/>
              </a:ext>
            </a:extLst>
          </p:cNvPr>
          <p:cNvCxnSpPr>
            <a:cxnSpLocks/>
          </p:cNvCxnSpPr>
          <p:nvPr/>
        </p:nvCxnSpPr>
        <p:spPr>
          <a:xfrm>
            <a:off x="693812" y="2564904"/>
            <a:ext cx="10729192" cy="0"/>
          </a:xfrm>
          <a:prstGeom prst="line">
            <a:avLst/>
          </a:prstGeom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  <a:gs pos="82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</a:ln>
          <a:effectLst>
            <a:reflection blurRad="6350" stA="50000" endA="3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E727B927-DF45-454E-9C0F-F151BE98557D}"/>
              </a:ext>
            </a:extLst>
          </p:cNvPr>
          <p:cNvCxnSpPr>
            <a:cxnSpLocks/>
          </p:cNvCxnSpPr>
          <p:nvPr/>
        </p:nvCxnSpPr>
        <p:spPr>
          <a:xfrm flipV="1">
            <a:off x="693812" y="4293096"/>
            <a:ext cx="10729192" cy="0"/>
          </a:xfrm>
          <a:prstGeom prst="line">
            <a:avLst/>
          </a:prstGeom>
          <a:ln w="66675" cap="rnd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6000">
                  <a:schemeClr val="accent1">
                    <a:lumMod val="45000"/>
                    <a:lumOff val="55000"/>
                  </a:schemeClr>
                </a:gs>
                <a:gs pos="82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</a:gradFill>
          </a:ln>
          <a:effectLst>
            <a:reflection blurRad="6350" stA="52000" endA="300" endPos="35000" dir="5400000" sy="-100000" algn="bl" rotWithShape="0"/>
            <a:softEdge rad="0"/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9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Dataset used in the Project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Italian Parliament QT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n-US" dirty="0"/>
              <a:t>Language : </a:t>
            </a:r>
            <a:r>
              <a:rPr lang="en-US" dirty="0">
                <a:solidFill>
                  <a:schemeClr val="accent1"/>
                </a:solidFill>
              </a:rPr>
              <a:t>Italian</a:t>
            </a:r>
          </a:p>
          <a:p>
            <a:pPr rtl="0"/>
            <a:r>
              <a:rPr lang="en-US" dirty="0"/>
              <a:t>Number of Classes: </a:t>
            </a:r>
            <a:r>
              <a:rPr lang="en-US" dirty="0">
                <a:solidFill>
                  <a:schemeClr val="accent1"/>
                </a:solidFill>
              </a:rPr>
              <a:t>21</a:t>
            </a:r>
          </a:p>
          <a:p>
            <a:pPr rtl="0"/>
            <a:r>
              <a:rPr lang="en-US" dirty="0"/>
              <a:t>Max num. of Features : </a:t>
            </a:r>
            <a:r>
              <a:rPr lang="en-US" dirty="0">
                <a:solidFill>
                  <a:schemeClr val="accent1"/>
                </a:solidFill>
              </a:rPr>
              <a:t>8432</a:t>
            </a:r>
          </a:p>
          <a:p>
            <a:pPr rtl="0"/>
            <a:r>
              <a:rPr lang="en-US" dirty="0"/>
              <a:t>Number of </a:t>
            </a:r>
            <a:r>
              <a:rPr lang="en-US" dirty="0" err="1"/>
              <a:t>setences</a:t>
            </a:r>
            <a:r>
              <a:rPr lang="en-US" dirty="0"/>
              <a:t> : </a:t>
            </a:r>
            <a:r>
              <a:rPr lang="en-US" dirty="0">
                <a:solidFill>
                  <a:schemeClr val="accent1"/>
                </a:solidFill>
              </a:rPr>
              <a:t>5672</a:t>
            </a:r>
          </a:p>
          <a:p>
            <a:pPr rtl="0"/>
            <a:endParaRPr lang="en-US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en-US" dirty="0"/>
              <a:t>Indian parliament Q&amp;A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r>
              <a:rPr lang="en-US" dirty="0"/>
              <a:t>Language : </a:t>
            </a:r>
            <a:r>
              <a:rPr lang="en-US" dirty="0">
                <a:solidFill>
                  <a:schemeClr val="accent1"/>
                </a:solidFill>
              </a:rPr>
              <a:t>English</a:t>
            </a:r>
          </a:p>
          <a:p>
            <a:r>
              <a:rPr lang="en-US" dirty="0"/>
              <a:t>Number of Classes: </a:t>
            </a:r>
            <a:r>
              <a:rPr lang="en-US" dirty="0">
                <a:solidFill>
                  <a:schemeClr val="accent1"/>
                </a:solidFill>
              </a:rPr>
              <a:t>69</a:t>
            </a:r>
          </a:p>
          <a:p>
            <a:r>
              <a:rPr lang="en-US" dirty="0"/>
              <a:t>Max num. of Features : </a:t>
            </a:r>
            <a:r>
              <a:rPr lang="en-US" dirty="0">
                <a:solidFill>
                  <a:schemeClr val="accent1"/>
                </a:solidFill>
              </a:rPr>
              <a:t>10534</a:t>
            </a:r>
          </a:p>
          <a:p>
            <a:r>
              <a:rPr lang="en-US" dirty="0"/>
              <a:t>Number of </a:t>
            </a:r>
            <a:r>
              <a:rPr lang="en-US" dirty="0" err="1"/>
              <a:t>setences</a:t>
            </a:r>
            <a:r>
              <a:rPr lang="en-US" dirty="0"/>
              <a:t> : </a:t>
            </a:r>
            <a:r>
              <a:rPr lang="en-US" dirty="0">
                <a:solidFill>
                  <a:schemeClr val="accent1"/>
                </a:solidFill>
              </a:rPr>
              <a:t>89093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44C11B3-ADE3-7447-9C44-8791A6BE8B91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</p:spTree>
    <p:extLst>
      <p:ext uri="{BB962C8B-B14F-4D97-AF65-F5344CB8AC3E}">
        <p14:creationId xmlns:p14="http://schemas.microsoft.com/office/powerpoint/2010/main" val="148721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Italian Parliament QT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28EC2D-CDC1-BD41-956A-1A9A679DE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29" y="1916832"/>
            <a:ext cx="9289031" cy="1080119"/>
          </a:xfrm>
          <a:prstGeom prst="rect">
            <a:avLst/>
          </a:prstGeom>
        </p:spPr>
      </p:pic>
      <p:sp>
        <p:nvSpPr>
          <p:cNvPr id="5" name="Anello 4">
            <a:extLst>
              <a:ext uri="{FF2B5EF4-FFF2-40B4-BE49-F238E27FC236}">
                <a16:creationId xmlns:a16="http://schemas.microsoft.com/office/drawing/2014/main" id="{19A44EBB-098D-CD44-B896-11B6B62DE707}"/>
              </a:ext>
            </a:extLst>
          </p:cNvPr>
          <p:cNvSpPr/>
          <p:nvPr/>
        </p:nvSpPr>
        <p:spPr>
          <a:xfrm>
            <a:off x="6238428" y="1844824"/>
            <a:ext cx="1944217" cy="1212900"/>
          </a:xfrm>
          <a:prstGeom prst="donut">
            <a:avLst>
              <a:gd name="adj" fmla="val 0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Anello 5">
            <a:extLst>
              <a:ext uri="{FF2B5EF4-FFF2-40B4-BE49-F238E27FC236}">
                <a16:creationId xmlns:a16="http://schemas.microsoft.com/office/drawing/2014/main" id="{85776900-4836-F446-AF3A-7C27EA031A91}"/>
              </a:ext>
            </a:extLst>
          </p:cNvPr>
          <p:cNvSpPr/>
          <p:nvPr/>
        </p:nvSpPr>
        <p:spPr>
          <a:xfrm>
            <a:off x="9838829" y="1841376"/>
            <a:ext cx="720080" cy="1371600"/>
          </a:xfrm>
          <a:prstGeom prst="donut">
            <a:avLst>
              <a:gd name="adj" fmla="val 0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20928E1-CE6A-8344-A9EB-780C625B6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20"/>
          <a:stretch/>
        </p:blipFill>
        <p:spPr>
          <a:xfrm>
            <a:off x="4942284" y="3584252"/>
            <a:ext cx="2772308" cy="265306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79C8701-F99D-094D-8BF2-782ECB32D4DE}"/>
              </a:ext>
            </a:extLst>
          </p:cNvPr>
          <p:cNvCxnSpPr>
            <a:cxnSpLocks/>
            <a:stCxn id="6" idx="4"/>
            <a:endCxn id="9" idx="3"/>
          </p:cNvCxnSpPr>
          <p:nvPr/>
        </p:nvCxnSpPr>
        <p:spPr>
          <a:xfrm flipH="1">
            <a:off x="7714592" y="3212976"/>
            <a:ext cx="2484277" cy="1697806"/>
          </a:xfrm>
          <a:prstGeom prst="straightConnector1">
            <a:avLst/>
          </a:prstGeom>
          <a:ln w="31750" cap="rnd">
            <a:solidFill>
              <a:srgbClr val="3D90BC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dirty="0"/>
              <a:t>Italian Parliament QT Dataset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r>
              <a:rPr lang="it-IT" dirty="0">
                <a:solidFill>
                  <a:schemeClr val="accent1"/>
                </a:solidFill>
              </a:rPr>
              <a:t>Class Distribution </a:t>
            </a:r>
            <a:r>
              <a:rPr lang="it-IT" dirty="0" err="1">
                <a:solidFill>
                  <a:schemeClr val="accent1"/>
                </a:solidFill>
              </a:rPr>
              <a:t>Diagram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BDCD5A-DAC4-0042-94B6-F965134DF5A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9DE064CC-759D-EC4D-A992-1827BCF37812}"/>
              </a:ext>
            </a:extLst>
          </p:cNvPr>
          <p:cNvGrpSpPr/>
          <p:nvPr/>
        </p:nvGrpSpPr>
        <p:grpSpPr>
          <a:xfrm>
            <a:off x="4798268" y="620688"/>
            <a:ext cx="6949890" cy="5491963"/>
            <a:chOff x="4798268" y="620688"/>
            <a:chExt cx="6949890" cy="54919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C25590E2-2AE3-D243-9D44-AF4FE99E4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6300" y="620688"/>
              <a:ext cx="6661858" cy="519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F26ABA0D-2999-B94F-9247-0BCDB1762AD3}"/>
                </a:ext>
              </a:extLst>
            </p:cNvPr>
            <p:cNvSpPr txBox="1"/>
            <p:nvPr/>
          </p:nvSpPr>
          <p:spPr>
            <a:xfrm>
              <a:off x="4798268" y="2871235"/>
              <a:ext cx="430887" cy="69025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it-IT" sz="1600" dirty="0" err="1">
                  <a:solidFill>
                    <a:schemeClr val="accent1">
                      <a:lumMod val="50000"/>
                    </a:schemeClr>
                  </a:solidFill>
                </a:rPr>
                <a:t>Counts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E5536DA-6063-5046-92FD-6B6626D3DF6D}"/>
                </a:ext>
              </a:extLst>
            </p:cNvPr>
            <p:cNvSpPr txBox="1"/>
            <p:nvPr/>
          </p:nvSpPr>
          <p:spPr>
            <a:xfrm>
              <a:off x="8326660" y="5774097"/>
              <a:ext cx="806631" cy="338554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lang="it-IT" sz="1600" dirty="0" err="1">
                  <a:solidFill>
                    <a:schemeClr val="accent1">
                      <a:lumMod val="50000"/>
                    </a:schemeClr>
                  </a:solidFill>
                </a:rPr>
                <a:t>Classes</a:t>
              </a:r>
              <a:endParaRPr lang="it-IT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9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, quotidiano, screenshot&#10;&#10;Descrizione generata automaticamente">
            <a:extLst>
              <a:ext uri="{FF2B5EF4-FFF2-40B4-BE49-F238E27FC236}">
                <a16:creationId xmlns:a16="http://schemas.microsoft.com/office/drawing/2014/main" id="{CCD7AC8C-81B1-D94D-AACB-1E346D81A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" b="1"/>
          <a:stretch/>
        </p:blipFill>
        <p:spPr>
          <a:xfrm>
            <a:off x="909836" y="1745878"/>
            <a:ext cx="11030232" cy="1467098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22413" y="44624"/>
            <a:ext cx="9972599" cy="1371600"/>
          </a:xfrm>
        </p:spPr>
        <p:txBody>
          <a:bodyPr rtlCol="0"/>
          <a:lstStyle/>
          <a:p>
            <a:r>
              <a:rPr lang="en-US" dirty="0"/>
              <a:t>Indian Parliament Q&amp;A Dataset Dataset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3CA43D-FE86-1447-A6B4-38D10279B004}"/>
              </a:ext>
            </a:extLst>
          </p:cNvPr>
          <p:cNvSpPr txBox="1"/>
          <p:nvPr/>
        </p:nvSpPr>
        <p:spPr>
          <a:xfrm>
            <a:off x="9478788" y="6413266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A. Caruso, P. Calabrese</a:t>
            </a:r>
          </a:p>
        </p:txBody>
      </p:sp>
      <p:sp>
        <p:nvSpPr>
          <p:cNvPr id="5" name="Anello 4">
            <a:extLst>
              <a:ext uri="{FF2B5EF4-FFF2-40B4-BE49-F238E27FC236}">
                <a16:creationId xmlns:a16="http://schemas.microsoft.com/office/drawing/2014/main" id="{19A44EBB-098D-CD44-B896-11B6B62DE707}"/>
              </a:ext>
            </a:extLst>
          </p:cNvPr>
          <p:cNvSpPr/>
          <p:nvPr/>
        </p:nvSpPr>
        <p:spPr>
          <a:xfrm>
            <a:off x="4726259" y="1628800"/>
            <a:ext cx="3886845" cy="1656184"/>
          </a:xfrm>
          <a:prstGeom prst="donut">
            <a:avLst>
              <a:gd name="adj" fmla="val 0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Anello 5">
            <a:extLst>
              <a:ext uri="{FF2B5EF4-FFF2-40B4-BE49-F238E27FC236}">
                <a16:creationId xmlns:a16="http://schemas.microsoft.com/office/drawing/2014/main" id="{85776900-4836-F446-AF3A-7C27EA031A91}"/>
              </a:ext>
            </a:extLst>
          </p:cNvPr>
          <p:cNvSpPr/>
          <p:nvPr/>
        </p:nvSpPr>
        <p:spPr>
          <a:xfrm>
            <a:off x="1760924" y="1628800"/>
            <a:ext cx="1237143" cy="1944216"/>
          </a:xfrm>
          <a:prstGeom prst="donut">
            <a:avLst>
              <a:gd name="adj" fmla="val 0"/>
            </a:avLst>
          </a:prstGeom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79C8701-F99D-094D-8BF2-782ECB32D4DE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>
            <a:off x="2379496" y="3573016"/>
            <a:ext cx="1303856" cy="1512168"/>
          </a:xfrm>
          <a:prstGeom prst="straightConnector1">
            <a:avLst/>
          </a:prstGeom>
          <a:ln w="31750" cap="rnd">
            <a:solidFill>
              <a:srgbClr val="3D90BC"/>
            </a:solidFill>
            <a:beve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tangolo 6">
            <a:extLst>
              <a:ext uri="{FF2B5EF4-FFF2-40B4-BE49-F238E27FC236}">
                <a16:creationId xmlns:a16="http://schemas.microsoft.com/office/drawing/2014/main" id="{EFA54DC4-AD6A-AC42-8225-9C67FF667590}"/>
              </a:ext>
            </a:extLst>
          </p:cNvPr>
          <p:cNvSpPr/>
          <p:nvPr/>
        </p:nvSpPr>
        <p:spPr>
          <a:xfrm>
            <a:off x="3683352" y="3429000"/>
            <a:ext cx="4680520" cy="3312368"/>
          </a:xfrm>
          <a:prstGeom prst="rect">
            <a:avLst/>
          </a:prstGeom>
          <a:solidFill>
            <a:srgbClr val="3D90BC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26C540C9-94BC-934F-9E4C-60F1D3332D65}"/>
              </a:ext>
            </a:extLst>
          </p:cNvPr>
          <p:cNvSpPr txBox="1">
            <a:spLocks/>
          </p:cNvSpPr>
          <p:nvPr/>
        </p:nvSpPr>
        <p:spPr>
          <a:xfrm>
            <a:off x="3683352" y="3501008"/>
            <a:ext cx="2771100" cy="3158210"/>
          </a:xfrm>
          <a:prstGeom prst="rect">
            <a:avLst/>
          </a:prstGeom>
        </p:spPr>
        <p:txBody>
          <a:bodyPr rtlCol="0">
            <a:normAutofit fontScale="25000" lnSpcReduction="200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it-IT" dirty="0"/>
              <a:t>HOME AFFAIRS’, </a:t>
            </a:r>
          </a:p>
          <a:p>
            <a:pPr marL="285750" indent="-285750"/>
            <a:r>
              <a:rPr lang="it-IT" dirty="0"/>
              <a:t>'FINANCE’, </a:t>
            </a:r>
          </a:p>
          <a:p>
            <a:pPr marL="285750" indent="-285750"/>
            <a:r>
              <a:rPr lang="it-IT" dirty="0"/>
              <a:t>'HEALTH AND FAMILY WELFARE’, </a:t>
            </a:r>
          </a:p>
          <a:p>
            <a:pPr marL="285750" indent="-285750"/>
            <a:r>
              <a:rPr lang="it-IT" dirty="0"/>
              <a:t>'RAILWAYS’, </a:t>
            </a:r>
          </a:p>
          <a:p>
            <a:pPr marL="285750" indent="-285750"/>
            <a:r>
              <a:rPr lang="it-IT" dirty="0"/>
              <a:t>'HUMAN RESOURCE DEVELOPMENT’, </a:t>
            </a:r>
          </a:p>
          <a:p>
            <a:pPr marL="285750" indent="-285750"/>
            <a:r>
              <a:rPr lang="it-IT" dirty="0"/>
              <a:t>'AGRICULTURE AND FARMERS WELFARE’, </a:t>
            </a:r>
          </a:p>
          <a:p>
            <a:pPr marL="285750" indent="-285750"/>
            <a:r>
              <a:rPr lang="it-IT" dirty="0"/>
              <a:t>'ENVIRONMENT, FOREST AND CLIMATE CHANGE’, </a:t>
            </a:r>
          </a:p>
          <a:p>
            <a:pPr marL="285750" indent="-285750"/>
            <a:r>
              <a:rPr lang="it-IT" dirty="0"/>
              <a:t>'PETROLEUM AND NATURAL GAS’, </a:t>
            </a:r>
          </a:p>
          <a:p>
            <a:pPr marL="285750" indent="-285750"/>
            <a:r>
              <a:rPr lang="it-IT" dirty="0"/>
              <a:t>'CIVIL AVIATION’, </a:t>
            </a:r>
          </a:p>
          <a:p>
            <a:pPr marL="285750" indent="-285750"/>
            <a:r>
              <a:rPr lang="it-IT" dirty="0"/>
              <a:t>'CONSUMER AFFAIRS, </a:t>
            </a:r>
          </a:p>
          <a:p>
            <a:pPr marL="285750" indent="-285750"/>
            <a:r>
              <a:rPr lang="it-IT" dirty="0"/>
              <a:t>FOOD AND PUBLIC DISTRIBUTION’, 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6ECB674E-5DFC-D14C-B8E5-DED433CF8263}"/>
              </a:ext>
            </a:extLst>
          </p:cNvPr>
          <p:cNvSpPr txBox="1">
            <a:spLocks/>
          </p:cNvSpPr>
          <p:nvPr/>
        </p:nvSpPr>
        <p:spPr>
          <a:xfrm>
            <a:off x="5843592" y="3499367"/>
            <a:ext cx="2771100" cy="3158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HOME AFFAIRS’,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'FINANCE’,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'HEALTH AND FAMILY WELFARE’,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'RAILWAYS’,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'HUMAN RESOURCE DEVELOPMENT’,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'AGRICULTURE AND FARMERS WELFARE’,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'ENVIRONMENT, FOREST AND CLIMATE CHANGE’,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'PETROLEUM AND NATURAL GAS’,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'CIVIL AVIATION’,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'CONSUMER AFFAIRS,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FOOD AND PUBLIC DISTRIBUTION’,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'COMMUNICATION, ELECTRONICS AND INFORMATION TECHNOLOGY’,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 'LABOUR AND EMPLOYMENT’,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'DEFENCE’,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'EXTERNAL AFFAIRS’,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it-IT" dirty="0"/>
              <a:t>'POWER’, </a:t>
            </a:r>
          </a:p>
        </p:txBody>
      </p:sp>
    </p:spTree>
    <p:extLst>
      <p:ext uri="{BB962C8B-B14F-4D97-AF65-F5344CB8AC3E}">
        <p14:creationId xmlns:p14="http://schemas.microsoft.com/office/powerpoint/2010/main" val="30592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nel blu digitale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85_TF02895261_TF02895261.potx" id="{E5890FEB-C08F-4B20-AFC8-EDED03211146}" vid="{8B73CB74-F9A9-47B8-B72A-01F97D003923}"/>
    </a:ext>
  </a:extLst>
</a:theme>
</file>

<file path=ppt/theme/theme2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Tunnel blu digitale 16x9</Template>
  <TotalTime>1485</TotalTime>
  <Words>2046</Words>
  <Application>Microsoft Macintosh PowerPoint</Application>
  <PresentationFormat>Personalizzato</PresentationFormat>
  <Paragraphs>427</Paragraphs>
  <Slides>54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54</vt:i4>
      </vt:variant>
    </vt:vector>
  </HeadingPairs>
  <TitlesOfParts>
    <vt:vector size="58" baseType="lpstr">
      <vt:lpstr>Arial</vt:lpstr>
      <vt:lpstr>Cambria Math</vt:lpstr>
      <vt:lpstr>Corbel</vt:lpstr>
      <vt:lpstr>Tunnel blu digitale 16x9</vt:lpstr>
      <vt:lpstr>Text Mining</vt:lpstr>
      <vt:lpstr>Text Mining</vt:lpstr>
      <vt:lpstr>Text Representation and Classification Process</vt:lpstr>
      <vt:lpstr>Project Goal</vt:lpstr>
      <vt:lpstr>Experimental Setup</vt:lpstr>
      <vt:lpstr>Dataset used in the Project</vt:lpstr>
      <vt:lpstr>Italian Parliament QT Dataset</vt:lpstr>
      <vt:lpstr>Italian Parliament QT Dataset</vt:lpstr>
      <vt:lpstr>Indian Parliament Q&amp;A Dataset Dataset</vt:lpstr>
      <vt:lpstr>Indian Parliament Q&amp;A Dataset</vt:lpstr>
      <vt:lpstr>Bag Of Word - Text Representation </vt:lpstr>
      <vt:lpstr>Bag Of Word - Text Representation </vt:lpstr>
      <vt:lpstr>Bag Of Word - Text Representation </vt:lpstr>
      <vt:lpstr>Bag Of Word – Feature Selection</vt:lpstr>
      <vt:lpstr>BOW : Support Vector Machine Approch</vt:lpstr>
      <vt:lpstr>BOW : Support Vector Machine - Results</vt:lpstr>
      <vt:lpstr>BOW : Support Vector Machine Approch</vt:lpstr>
      <vt:lpstr>BOW : Support Vector Machine - Results</vt:lpstr>
      <vt:lpstr>BOW : Support Vector Machine Approch</vt:lpstr>
      <vt:lpstr>BOW : Complement Naïve Bayes Approch</vt:lpstr>
      <vt:lpstr>BOW : Complement Naïve Bayes - Results</vt:lpstr>
      <vt:lpstr>BOW : Complement Naïve Bayes Approch</vt:lpstr>
      <vt:lpstr>Presentazione standard di PowerPoint</vt:lpstr>
      <vt:lpstr>BOW : Complement Naïve Bayes Approch</vt:lpstr>
      <vt:lpstr>BOW : Passive Aggressive Classifier Approch</vt:lpstr>
      <vt:lpstr>BOW : Passive Aggressive Classifier - Results</vt:lpstr>
      <vt:lpstr>BOW : Passive Aggressive Classifier Approch</vt:lpstr>
      <vt:lpstr>BOW : Passive Aggressive Classifier - Results</vt:lpstr>
      <vt:lpstr>BOW : Passive Aggressive Classifier Approch</vt:lpstr>
      <vt:lpstr>BOW : Multi-Layer Percepton Approch</vt:lpstr>
      <vt:lpstr>BOW : Multi-Layer Percepton - Results</vt:lpstr>
      <vt:lpstr>BOW : Multi-Layer Percepton Approch</vt:lpstr>
      <vt:lpstr>BOW : Multi-Layer Percepton - Results</vt:lpstr>
      <vt:lpstr>BOW : Multi-Layer Percepton Approch</vt:lpstr>
      <vt:lpstr>Overall Result of ML Algoriths with Different Number of Feature</vt:lpstr>
      <vt:lpstr>Word Embeddings - Text Representation </vt:lpstr>
      <vt:lpstr>Word Embeddings - Text Representation </vt:lpstr>
      <vt:lpstr>Word Embeddings - Text Representation </vt:lpstr>
      <vt:lpstr>Word Embeddings - FastText</vt:lpstr>
      <vt:lpstr>Word Embedding: Convolutional Neural Network Approch</vt:lpstr>
      <vt:lpstr>Presentazione standard di PowerPoint</vt:lpstr>
      <vt:lpstr>Word Embedding: Convolutional Neural Network - Results</vt:lpstr>
      <vt:lpstr>Presentazione standard di PowerPoint</vt:lpstr>
      <vt:lpstr>Word Embedding: Convolutional Neural Network - Results</vt:lpstr>
      <vt:lpstr>Presentazione standard di PowerPoint</vt:lpstr>
      <vt:lpstr>Word Embedding: Long Short-Term Memory Approch</vt:lpstr>
      <vt:lpstr>Presentazione standard di PowerPoint</vt:lpstr>
      <vt:lpstr>Word Embedding: Long Short-Term Memory - Results</vt:lpstr>
      <vt:lpstr>Presentazione standard di PowerPoint</vt:lpstr>
      <vt:lpstr>Word Embedding: Long Short-Term Memory - Results</vt:lpstr>
      <vt:lpstr>Presentazione standard di PowerPoint</vt:lpstr>
      <vt:lpstr>Overall Results Comparison Chart</vt:lpstr>
      <vt:lpstr>Overall Results Comparison Chart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</dc:title>
  <dc:creator>Pietro Calabrese</dc:creator>
  <cp:lastModifiedBy>Pietro Calabrese</cp:lastModifiedBy>
  <cp:revision>106</cp:revision>
  <dcterms:created xsi:type="dcterms:W3CDTF">2020-11-20T15:50:17Z</dcterms:created>
  <dcterms:modified xsi:type="dcterms:W3CDTF">2021-01-17T09:19:54Z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